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Roboto Mon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RobotoMon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boldItalic.fntdata"/><Relationship Id="rId30" Type="http://schemas.openxmlformats.org/officeDocument/2006/relationships/font" Target="fonts/RobotoMon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61941f47b5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1941f47b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61941f47b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1941f47b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61a78b2a33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1a78b2a3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61a78b2a33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1a78b2a33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1a78b2a3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1a78b2a3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61a78b2a33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61a78b2a33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61941f47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1941f47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61a78b2a3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61a78b2a3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1941f47b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1941f47b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61a78b2a3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1a78b2a3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61a78b2a3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61a78b2a3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1a78b2a3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1a78b2a3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aws.amazon.com/whitepapers/latest/cost-optimization-laying-the-foundation/tagging.html" TargetMode="External"/><Relationship Id="rId4" Type="http://schemas.openxmlformats.org/officeDocument/2006/relationships/hyperlink" Target="https://docs.aws.amazon.com/whitepapers/latest/cost-optimization-laying-the-foundation/tagging.html" TargetMode="External"/><Relationship Id="rId5" Type="http://schemas.openxmlformats.org/officeDocument/2006/relationships/hyperlink" Target="https://docs.aws.amazon.com/awsconsolehelpdocs/latest/gsg/tag-editor.html" TargetMode="External"/><Relationship Id="rId6" Type="http://schemas.openxmlformats.org/officeDocument/2006/relationships/hyperlink" Target="https://docs.aws.amazon.com/config/latest/developerguide/evaluate-config_use-managed-rules.html" TargetMode="External"/><Relationship Id="rId7" Type="http://schemas.openxmlformats.org/officeDocument/2006/relationships/hyperlink" Target="https://github.com/capitalone/cloud-custodia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aws.amazon.com/whitepapers/latest/cost-optimization-right-sizing/tips-for-right-sizing-your-workload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aws.amazon.com/dynamodb/"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d1.awsstatic.com/whitepapers/architecture/AWS-Cost-Optimization-Pillar.pdf" TargetMode="External"/></Relationships>
</file>

<file path=ppt/slides/_rels/slide3.xml.rels><?xml version="1.0" encoding="UTF-8" standalone="yes"?><Relationships xmlns="http://schemas.openxmlformats.org/package/2006/relationships"><Relationship Id="rId11" Type="http://schemas.openxmlformats.org/officeDocument/2006/relationships/hyperlink" Target="https://aws.amazon.com/answers/account-management/cost-optimization-ec2-right-sizing/" TargetMode="External"/><Relationship Id="rId10" Type="http://schemas.openxmlformats.org/officeDocument/2006/relationships/hyperlink" Target="https://aws.amazon.com/answers/account-management/cost-optimization-monitor/" TargetMode="External"/><Relationship Id="rId13" Type="http://schemas.openxmlformats.org/officeDocument/2006/relationships/hyperlink" Target="https://docs.aws.amazon.com/awsaccountbilling/latest/aboutv2/DetailedBillingReport.html" TargetMode="External"/><Relationship Id="rId12" Type="http://schemas.openxmlformats.org/officeDocument/2006/relationships/hyperlink" Target="https://docs.aws.amazon.com/awsaccountbilling/latest/aboutv2/billing-reports-costusage.html" TargetMode="External"/><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s://docs.aws.amazon.com/whitepapers/latest/cost-optimization-laying-the-foundation/reporting-cost-optimization-tools.html" TargetMode="External"/><Relationship Id="rId4" Type="http://schemas.openxmlformats.org/officeDocument/2006/relationships/hyperlink" Target="https://docs.aws.amazon.com/awsaccountbilling/latest/aboutv2/cost-explorer-what-is.html" TargetMode="External"/><Relationship Id="rId9" Type="http://schemas.openxmlformats.org/officeDocument/2006/relationships/hyperlink" Target="https://docs.aws.amazon.com/AmazonS3/latest/dev/analytics-storage-class.html" TargetMode="External"/><Relationship Id="rId5" Type="http://schemas.openxmlformats.org/officeDocument/2006/relationships/hyperlink" Target="https://aws.amazon.com/premiumsupport/trustedadvisor/" TargetMode="External"/><Relationship Id="rId6" Type="http://schemas.openxmlformats.org/officeDocument/2006/relationships/hyperlink" Target="https://aws.amazon.com/aws-cost-management/aws-budgets/" TargetMode="External"/><Relationship Id="rId7" Type="http://schemas.openxmlformats.org/officeDocument/2006/relationships/hyperlink" Target="https://aws.amazon.com/cloudwatch/" TargetMode="External"/><Relationship Id="rId8" Type="http://schemas.openxmlformats.org/officeDocument/2006/relationships/hyperlink" Target="https://aws.amazon.com/cloudtrai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aws.amazon.com/blogs/enterprise-strategy/managing-your-cost-savings-with-amazon-reserved-instances/" TargetMode="External"/><Relationship Id="rId4" Type="http://schemas.openxmlformats.org/officeDocument/2006/relationships/image" Target="../media/image3.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hyperlink" Target="https://aws.amazon.com/blogs/enterprise-strategy/the-aws-cost-usage-report-the-next-step-on-your-cost-management-journey/"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aws.amazon.com/aws-cost-management/aws-budget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SAP-C01 Study Notes: Cost optimization</a:t>
            </a:r>
            <a:endParaRPr sz="3000"/>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3F3F3"/>
                </a:solidFill>
                <a:latin typeface="Raleway"/>
                <a:ea typeface="Raleway"/>
                <a:cs typeface="Raleway"/>
                <a:sym typeface="Raleway"/>
              </a:rPr>
              <a:t>AWS Certified Solutions Architect– Professional (SAP-C01)</a:t>
            </a:r>
            <a:endParaRPr b="1">
              <a:solidFill>
                <a:srgbClr val="F3F3F3"/>
              </a:solidFill>
              <a:latin typeface="Raleway"/>
              <a:ea typeface="Raleway"/>
              <a:cs typeface="Raleway"/>
              <a:sym typeface="Raleway"/>
            </a:endParaRPr>
          </a:p>
          <a:p>
            <a:pPr indent="0" lvl="0" marL="0" rtl="0" algn="l">
              <a:spcBef>
                <a:spcPts val="0"/>
              </a:spcBef>
              <a:spcAft>
                <a:spcPts val="0"/>
              </a:spcAft>
              <a:buNone/>
            </a:pPr>
            <a:r>
              <a:rPr b="1" lang="en" sz="1400">
                <a:solidFill>
                  <a:srgbClr val="F3F3F3"/>
                </a:solidFill>
                <a:latin typeface="Raleway"/>
                <a:ea typeface="Raleway"/>
                <a:cs typeface="Raleway"/>
                <a:sym typeface="Raleway"/>
              </a:rPr>
              <a:t>Study notes - Sep’2019</a:t>
            </a:r>
            <a:endParaRPr sz="2400">
              <a:solidFill>
                <a:srgbClr val="F3F3F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5"/>
        </a:solidFill>
      </p:bgPr>
    </p:bg>
    <p:spTree>
      <p:nvGrpSpPr>
        <p:cNvPr id="127" name="Shape 127"/>
        <p:cNvGrpSpPr/>
        <p:nvPr/>
      </p:nvGrpSpPr>
      <p:grpSpPr>
        <a:xfrm>
          <a:off x="0" y="0"/>
          <a:ext cx="0" cy="0"/>
          <a:chOff x="0" y="0"/>
          <a:chExt cx="0" cy="0"/>
        </a:xfrm>
      </p:grpSpPr>
      <p:sp>
        <p:nvSpPr>
          <p:cNvPr id="128" name="Google Shape;128;p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Cost Optimization</a:t>
            </a:r>
            <a:endParaRPr/>
          </a:p>
          <a:p>
            <a:pPr indent="0" lvl="0" marL="0" rtl="0" algn="l">
              <a:spcBef>
                <a:spcPts val="0"/>
              </a:spcBef>
              <a:spcAft>
                <a:spcPts val="0"/>
              </a:spcAft>
              <a:buNone/>
            </a:pPr>
            <a:r>
              <a:rPr lang="en"/>
              <a:t>Best practices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Use Tagging to Organize Your Environment and Drive Accountability</a:t>
            </a:r>
            <a:endParaRPr/>
          </a:p>
          <a:p>
            <a:pPr indent="0" lvl="0" marL="0" rtl="0" algn="l">
              <a:lnSpc>
                <a:spcPct val="115000"/>
              </a:lnSpc>
              <a:spcBef>
                <a:spcPts val="0"/>
              </a:spcBef>
              <a:spcAft>
                <a:spcPts val="600"/>
              </a:spcAft>
              <a:buNone/>
            </a:pPr>
            <a:r>
              <a:rPr lang="en" sz="1100" u="sng">
                <a:solidFill>
                  <a:srgbClr val="F3F3F3"/>
                </a:solidFill>
                <a:latin typeface="Roboto Mono"/>
                <a:ea typeface="Roboto Mono"/>
                <a:cs typeface="Roboto Mono"/>
                <a:sym typeface="Roboto Mono"/>
                <a:hlinkClick r:id="rId3"/>
              </a:rPr>
              <a:t>https://docs.aws.amazon.com/whitepapers/latest/cost-optimization-laying-the-foundation/tagging.htm</a:t>
            </a:r>
            <a:r>
              <a:rPr lang="en" sz="1100" u="sng">
                <a:solidFill>
                  <a:srgbClr val="F3F3F3"/>
                </a:solidFill>
                <a:latin typeface="Roboto Mono"/>
                <a:ea typeface="Roboto Mono"/>
                <a:cs typeface="Roboto Mono"/>
                <a:sym typeface="Roboto Mono"/>
                <a:hlinkClick r:id="rId4"/>
              </a:rPr>
              <a:t>l</a:t>
            </a:r>
            <a:endParaRPr>
              <a:solidFill>
                <a:srgbClr val="F3F3F3"/>
              </a:solidFill>
              <a:latin typeface="Roboto Mono"/>
              <a:ea typeface="Roboto Mono"/>
              <a:cs typeface="Roboto Mono"/>
              <a:sym typeface="Roboto Mono"/>
            </a:endParaRPr>
          </a:p>
        </p:txBody>
      </p:sp>
      <p:sp>
        <p:nvSpPr>
          <p:cNvPr id="134" name="Google Shape;134;p23"/>
          <p:cNvSpPr txBox="1"/>
          <p:nvPr/>
        </p:nvSpPr>
        <p:spPr>
          <a:xfrm>
            <a:off x="0" y="533400"/>
            <a:ext cx="87936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400"/>
              </a:spcBef>
              <a:spcAft>
                <a:spcPts val="0"/>
              </a:spcAft>
              <a:buNone/>
            </a:pPr>
            <a:r>
              <a:rPr b="1" lang="en" sz="1000">
                <a:solidFill>
                  <a:srgbClr val="CC6600"/>
                </a:solidFill>
                <a:highlight>
                  <a:srgbClr val="FFFFFF"/>
                </a:highlight>
                <a:latin typeface="Roboto Mono"/>
                <a:ea typeface="Roboto Mono"/>
                <a:cs typeface="Roboto Mono"/>
                <a:sym typeface="Roboto Mono"/>
              </a:rPr>
              <a:t>Define Mandatory Cost Tagging</a:t>
            </a:r>
            <a:endParaRPr b="1" sz="1000">
              <a:solidFill>
                <a:srgbClr val="CC6600"/>
              </a:solidFill>
              <a:highlight>
                <a:srgbClr val="FFFFFF"/>
              </a:highlight>
              <a:latin typeface="Roboto Mono"/>
              <a:ea typeface="Roboto Mono"/>
              <a:cs typeface="Roboto Mono"/>
              <a:sym typeface="Roboto Mono"/>
            </a:endParaRPr>
          </a:p>
          <a:p>
            <a:pPr indent="0" lvl="0" marL="0" rtl="0" algn="l">
              <a:lnSpc>
                <a:spcPct val="100000"/>
              </a:lnSpc>
              <a:spcBef>
                <a:spcPts val="0"/>
              </a:spcBef>
              <a:spcAft>
                <a:spcPts val="0"/>
              </a:spcAft>
              <a:buNone/>
            </a:pPr>
            <a:r>
              <a:rPr lang="en" sz="1000">
                <a:solidFill>
                  <a:srgbClr val="444444"/>
                </a:solidFill>
                <a:highlight>
                  <a:srgbClr val="FFFFFF"/>
                </a:highlight>
                <a:latin typeface="Roboto Mono"/>
                <a:ea typeface="Roboto Mono"/>
                <a:cs typeface="Roboto Mono"/>
                <a:sym typeface="Roboto Mono"/>
              </a:rPr>
              <a:t>An effective tagging strategy will give you improved visibility and monitoring, help you create accurate chargeback/showback models, and get more granular and precise insights into usage and spend by applications and teams. The following tag categories can help you achieve these goals: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Environment</a:t>
            </a:r>
            <a:r>
              <a:rPr lang="en" sz="1000">
                <a:solidFill>
                  <a:srgbClr val="444444"/>
                </a:solidFill>
                <a:highlight>
                  <a:srgbClr val="FFFFFF"/>
                </a:highlight>
                <a:latin typeface="Roboto Mono"/>
                <a:ea typeface="Roboto Mono"/>
                <a:cs typeface="Roboto Mono"/>
                <a:sym typeface="Roboto Mono"/>
              </a:rPr>
              <a:t> – Distinguishes between development, test, and production infrastructure. </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Application ID</a:t>
            </a:r>
            <a:r>
              <a:rPr lang="en" sz="1000">
                <a:solidFill>
                  <a:srgbClr val="444444"/>
                </a:solidFill>
                <a:highlight>
                  <a:srgbClr val="FFFFFF"/>
                </a:highlight>
                <a:latin typeface="Roboto Mono"/>
                <a:ea typeface="Roboto Mono"/>
                <a:cs typeface="Roboto Mono"/>
                <a:sym typeface="Roboto Mono"/>
              </a:rPr>
              <a:t> – Identifies resources that are related to a specific application </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Automation Opt-In/Opt-Out</a:t>
            </a:r>
            <a:r>
              <a:rPr lang="en" sz="1000">
                <a:solidFill>
                  <a:srgbClr val="444444"/>
                </a:solidFill>
                <a:highlight>
                  <a:srgbClr val="FFFFFF"/>
                </a:highlight>
                <a:latin typeface="Roboto Mono"/>
                <a:ea typeface="Roboto Mono"/>
                <a:cs typeface="Roboto Mono"/>
                <a:sym typeface="Roboto Mono"/>
              </a:rPr>
              <a:t> – Indicates whether a resource should be included in an automated activity such as starting, stopping, or resizing instances.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Cost Center/Business Unit</a:t>
            </a:r>
            <a:r>
              <a:rPr lang="en" sz="1000">
                <a:solidFill>
                  <a:srgbClr val="444444"/>
                </a:solidFill>
                <a:highlight>
                  <a:srgbClr val="FFFFFF"/>
                </a:highlight>
                <a:latin typeface="Roboto Mono"/>
                <a:ea typeface="Roboto Mono"/>
                <a:cs typeface="Roboto Mono"/>
                <a:sym typeface="Roboto Mono"/>
              </a:rPr>
              <a:t> – Identifies the cost center or business unit associated with a resource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Owner</a:t>
            </a:r>
            <a:r>
              <a:rPr lang="en" sz="1000">
                <a:solidFill>
                  <a:srgbClr val="444444"/>
                </a:solidFill>
                <a:highlight>
                  <a:srgbClr val="FFFFFF"/>
                </a:highlight>
                <a:latin typeface="Roboto Mono"/>
                <a:ea typeface="Roboto Mono"/>
                <a:cs typeface="Roboto Mono"/>
                <a:sym typeface="Roboto Mono"/>
              </a:rPr>
              <a:t> – Used to identify who is responsible for the resource. This is typically the technical owner. If needed, you can add a separate business owner tag. You can specify the owner as an email address. Using an email address supports automated notifications to both the technical and business owners as required </a:t>
            </a:r>
            <a:endParaRPr sz="10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400"/>
              </a:spcBef>
              <a:spcAft>
                <a:spcPts val="0"/>
              </a:spcAft>
              <a:buNone/>
            </a:pPr>
            <a:r>
              <a:rPr b="1" lang="en" sz="1000">
                <a:solidFill>
                  <a:srgbClr val="CC6600"/>
                </a:solidFill>
                <a:highlight>
                  <a:srgbClr val="FFFFFF"/>
                </a:highlight>
                <a:latin typeface="Roboto Mono"/>
                <a:ea typeface="Roboto Mono"/>
                <a:cs typeface="Roboto Mono"/>
                <a:sym typeface="Roboto Mono"/>
              </a:rPr>
              <a:t>Enforce Quality of Tagging</a:t>
            </a:r>
            <a:endParaRPr b="1" sz="1000">
              <a:solidFill>
                <a:srgbClr val="CC6600"/>
              </a:solidFill>
              <a:highlight>
                <a:srgbClr val="FFFFFF"/>
              </a:highlight>
              <a:latin typeface="Roboto Mono"/>
              <a:ea typeface="Roboto Mono"/>
              <a:cs typeface="Roboto Mono"/>
              <a:sym typeface="Roboto Mono"/>
            </a:endParaRPr>
          </a:p>
          <a:p>
            <a:pPr indent="0" lvl="0" marL="0" rtl="0" algn="l">
              <a:lnSpc>
                <a:spcPct val="100000"/>
              </a:lnSpc>
              <a:spcBef>
                <a:spcPts val="0"/>
              </a:spcBef>
              <a:spcAft>
                <a:spcPts val="0"/>
              </a:spcAft>
              <a:buNone/>
            </a:pPr>
            <a:r>
              <a:rPr lang="en" sz="1000">
                <a:solidFill>
                  <a:srgbClr val="444444"/>
                </a:solidFill>
                <a:highlight>
                  <a:srgbClr val="FFFFFF"/>
                </a:highlight>
                <a:latin typeface="Roboto Mono"/>
                <a:ea typeface="Roboto Mono"/>
                <a:cs typeface="Roboto Mono"/>
                <a:sym typeface="Roboto Mono"/>
              </a:rPr>
              <a:t>Without enforcement, tagging quality will be low, and reporting will be manual, time-consuming, and subject to debate. There are two general types of tagging enforcement: soft and hard. Soft enforcement notifies users when they have not followed policies. Hard enforcement terminates resources that are not tagged to the company standard (usually within hours after they’re launched). Mature organizations find hard enforcement of tagging to be the best way to ensure that quality tagging is maintained.</a:t>
            </a:r>
            <a:endParaRPr sz="10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400"/>
              </a:spcBef>
              <a:spcAft>
                <a:spcPts val="0"/>
              </a:spcAft>
              <a:buNone/>
            </a:pPr>
            <a:r>
              <a:rPr b="1" lang="en" sz="1000">
                <a:solidFill>
                  <a:srgbClr val="CC6600"/>
                </a:solidFill>
                <a:highlight>
                  <a:srgbClr val="FFFFFF"/>
                </a:highlight>
                <a:latin typeface="Roboto Mono"/>
                <a:ea typeface="Roboto Mono"/>
                <a:cs typeface="Roboto Mono"/>
                <a:sym typeface="Roboto Mono"/>
              </a:rPr>
              <a:t>Tagging Tools</a:t>
            </a:r>
            <a:endParaRPr b="1" sz="1000">
              <a:solidFill>
                <a:srgbClr val="CC6600"/>
              </a:solidFill>
              <a:highlight>
                <a:srgbClr val="FFFFFF"/>
              </a:highlight>
              <a:latin typeface="Roboto Mono"/>
              <a:ea typeface="Roboto Mono"/>
              <a:cs typeface="Roboto Mono"/>
              <a:sym typeface="Roboto Mono"/>
            </a:endParaRPr>
          </a:p>
          <a:p>
            <a:pPr indent="-292100" lvl="0" marL="457200" rtl="0" algn="l">
              <a:lnSpc>
                <a:spcPct val="100000"/>
              </a:lnSpc>
              <a:spcBef>
                <a:spcPts val="140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5"/>
              </a:rPr>
              <a:t>AWS Tag Editor</a:t>
            </a:r>
            <a:r>
              <a:rPr lang="en" sz="1000">
                <a:solidFill>
                  <a:srgbClr val="444444"/>
                </a:solidFill>
                <a:highlight>
                  <a:srgbClr val="FFFFFF"/>
                </a:highlight>
                <a:latin typeface="Roboto Mono"/>
                <a:ea typeface="Roboto Mono"/>
                <a:cs typeface="Roboto Mono"/>
                <a:sym typeface="Roboto Mono"/>
              </a:rPr>
              <a:t> – Finds resources with search criteria (including missing and misspelled tags) and allows you to edit tags via the AWS Management Console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6"/>
              </a:rPr>
              <a:t>AWS Config</a:t>
            </a:r>
            <a:r>
              <a:rPr lang="en" sz="1000">
                <a:solidFill>
                  <a:srgbClr val="444444"/>
                </a:solidFill>
                <a:highlight>
                  <a:srgbClr val="FFFFFF"/>
                </a:highlight>
                <a:latin typeface="Roboto Mono"/>
                <a:ea typeface="Roboto Mono"/>
                <a:cs typeface="Roboto Mono"/>
                <a:sym typeface="Roboto Mono"/>
              </a:rPr>
              <a:t> – Identifies resources that do not comply to tagging policies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7"/>
              </a:rPr>
              <a:t>Capital One’s Cloud Custodian</a:t>
            </a:r>
            <a:r>
              <a:rPr lang="en" sz="1000">
                <a:solidFill>
                  <a:srgbClr val="444444"/>
                </a:solidFill>
                <a:highlight>
                  <a:srgbClr val="FFFFFF"/>
                </a:highlight>
                <a:latin typeface="Roboto Mono"/>
                <a:ea typeface="Roboto Mono"/>
                <a:cs typeface="Roboto Mono"/>
                <a:sym typeface="Roboto Mono"/>
              </a:rPr>
              <a:t> (open source) – Ensures tagging compliance and remediation</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Right Sizing: Provisioning Instances to Match Workloads</a:t>
            </a:r>
            <a:endParaRPr/>
          </a:p>
          <a:p>
            <a:pPr indent="0" lvl="0" marL="0" rtl="0" algn="l">
              <a:lnSpc>
                <a:spcPct val="100000"/>
              </a:lnSpc>
              <a:spcBef>
                <a:spcPts val="0"/>
              </a:spcBef>
              <a:spcAft>
                <a:spcPts val="0"/>
              </a:spcAft>
              <a:buNone/>
            </a:pPr>
            <a:r>
              <a:rPr lang="en" sz="1100" u="sng">
                <a:solidFill>
                  <a:srgbClr val="F3F3F3"/>
                </a:solidFill>
                <a:latin typeface="Roboto Mono"/>
                <a:ea typeface="Roboto Mono"/>
                <a:cs typeface="Roboto Mono"/>
                <a:sym typeface="Roboto Mono"/>
                <a:hlinkClick r:id="rId3"/>
              </a:rPr>
              <a:t>https://docs.aws.amazon.com/whitepapers/latest/cost-optimization-right-sizing/tips-for-right-sizing-your-workloads.html</a:t>
            </a:r>
            <a:endParaRPr>
              <a:solidFill>
                <a:srgbClr val="F3F3F3"/>
              </a:solidFill>
              <a:latin typeface="Roboto Mono"/>
              <a:ea typeface="Roboto Mono"/>
              <a:cs typeface="Roboto Mono"/>
              <a:sym typeface="Roboto Mono"/>
            </a:endParaRPr>
          </a:p>
        </p:txBody>
      </p:sp>
      <p:sp>
        <p:nvSpPr>
          <p:cNvPr id="140" name="Google Shape;140;p24"/>
          <p:cNvSpPr txBox="1"/>
          <p:nvPr/>
        </p:nvSpPr>
        <p:spPr>
          <a:xfrm>
            <a:off x="228600" y="685800"/>
            <a:ext cx="8518800" cy="3000000"/>
          </a:xfrm>
          <a:prstGeom prst="rect">
            <a:avLst/>
          </a:prstGeom>
          <a:noFill/>
          <a:ln>
            <a:noFill/>
          </a:ln>
        </p:spPr>
        <p:txBody>
          <a:bodyPr anchorCtr="0" anchor="t" bIns="91425" lIns="91425" spcFirstLastPara="1" rIns="91425" wrap="square" tIns="0">
            <a:noAutofit/>
          </a:bodyPr>
          <a:lstStyle/>
          <a:p>
            <a:pPr indent="0" lvl="0" marL="0" rtl="0" algn="l">
              <a:lnSpc>
                <a:spcPct val="115000"/>
              </a:lnSpc>
              <a:spcBef>
                <a:spcPts val="0"/>
              </a:spcBef>
              <a:spcAft>
                <a:spcPts val="0"/>
              </a:spcAft>
              <a:buNone/>
            </a:pPr>
            <a:r>
              <a:rPr b="1" lang="en" sz="1200">
                <a:solidFill>
                  <a:srgbClr val="CC6600"/>
                </a:solidFill>
                <a:latin typeface="Roboto Mono"/>
                <a:ea typeface="Roboto Mono"/>
                <a:cs typeface="Roboto Mono"/>
                <a:sym typeface="Roboto Mono"/>
              </a:rPr>
              <a:t>Right Size Using Performance Data:</a:t>
            </a:r>
            <a:endParaRPr b="1" sz="1200">
              <a:solidFill>
                <a:srgbClr val="CC6600"/>
              </a:solidFill>
              <a:latin typeface="Roboto Mono"/>
              <a:ea typeface="Roboto Mono"/>
              <a:cs typeface="Roboto Mono"/>
              <a:sym typeface="Roboto Mono"/>
            </a:endParaRPr>
          </a:p>
          <a:p>
            <a:pPr indent="0" lvl="0" marL="0" rtl="0" algn="l">
              <a:lnSpc>
                <a:spcPct val="115000"/>
              </a:lnSpc>
              <a:spcBef>
                <a:spcPts val="0"/>
              </a:spcBef>
              <a:spcAft>
                <a:spcPts val="0"/>
              </a:spcAft>
              <a:buNone/>
            </a:pPr>
            <a:r>
              <a:rPr lang="en" sz="1000">
                <a:solidFill>
                  <a:srgbClr val="444444"/>
                </a:solidFill>
                <a:latin typeface="Roboto Mono"/>
                <a:ea typeface="Roboto Mono"/>
                <a:cs typeface="Roboto Mono"/>
                <a:sym typeface="Roboto Mono"/>
              </a:rPr>
              <a:t>Identify idle instances and ones that are underutilized. Key metrics to look for are CPU usage and memory usage. Identify instances with a maximum CPU usage and memory usage of less than 40% over a four-week period. These are the instances that you will want to right size to reduce costs.</a:t>
            </a:r>
            <a:endParaRPr b="1" sz="1000">
              <a:solidFill>
                <a:srgbClr val="CC6600"/>
              </a:solidFill>
              <a:latin typeface="Roboto Mono"/>
              <a:ea typeface="Roboto Mono"/>
              <a:cs typeface="Roboto Mono"/>
              <a:sym typeface="Roboto Mono"/>
            </a:endParaRPr>
          </a:p>
          <a:p>
            <a:pPr indent="0" lvl="0" marL="0" rtl="0" algn="l">
              <a:lnSpc>
                <a:spcPct val="115000"/>
              </a:lnSpc>
              <a:spcBef>
                <a:spcPts val="0"/>
              </a:spcBef>
              <a:spcAft>
                <a:spcPts val="0"/>
              </a:spcAft>
              <a:buNone/>
            </a:pPr>
            <a:r>
              <a:rPr b="1" lang="en" sz="1200">
                <a:solidFill>
                  <a:srgbClr val="CC6600"/>
                </a:solidFill>
                <a:latin typeface="Roboto Mono"/>
                <a:ea typeface="Roboto Mono"/>
                <a:cs typeface="Roboto Mono"/>
                <a:sym typeface="Roboto Mono"/>
              </a:rPr>
              <a:t>Right Size Based on Usage Needs:</a:t>
            </a:r>
            <a:endParaRPr b="1" sz="1350">
              <a:solidFill>
                <a:srgbClr val="CC6600"/>
              </a:solidFill>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latin typeface="Roboto Mono"/>
                <a:ea typeface="Roboto Mono"/>
                <a:cs typeface="Roboto Mono"/>
                <a:sym typeface="Roboto Mono"/>
              </a:rPr>
              <a:t>Steady state</a:t>
            </a:r>
            <a:r>
              <a:rPr lang="en" sz="1000">
                <a:solidFill>
                  <a:srgbClr val="444444"/>
                </a:solidFill>
                <a:latin typeface="Roboto Mono"/>
                <a:ea typeface="Roboto Mono"/>
                <a:cs typeface="Roboto Mono"/>
                <a:sym typeface="Roboto Mono"/>
              </a:rPr>
              <a:t> vs </a:t>
            </a:r>
            <a:r>
              <a:rPr b="1" lang="en" sz="1000">
                <a:solidFill>
                  <a:srgbClr val="444444"/>
                </a:solidFill>
                <a:latin typeface="Roboto Mono"/>
                <a:ea typeface="Roboto Mono"/>
                <a:cs typeface="Roboto Mono"/>
                <a:sym typeface="Roboto Mono"/>
              </a:rPr>
              <a:t>Variable, but predictable</a:t>
            </a:r>
            <a:r>
              <a:rPr lang="en" sz="1000">
                <a:solidFill>
                  <a:srgbClr val="444444"/>
                </a:solidFill>
                <a:latin typeface="Roboto Mono"/>
                <a:ea typeface="Roboto Mono"/>
                <a:cs typeface="Roboto Mono"/>
                <a:sym typeface="Roboto Mono"/>
              </a:rPr>
              <a:t> </a:t>
            </a:r>
            <a:endParaRPr sz="1000">
              <a:solidFill>
                <a:srgbClr val="444444"/>
              </a:solidFill>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latin typeface="Roboto Mono"/>
                <a:ea typeface="Roboto Mono"/>
                <a:cs typeface="Roboto Mono"/>
                <a:sym typeface="Roboto Mono"/>
              </a:rPr>
              <a:t>Dev/test/production</a:t>
            </a:r>
            <a:r>
              <a:rPr lang="en" sz="1000">
                <a:solidFill>
                  <a:srgbClr val="444444"/>
                </a:solidFill>
                <a:latin typeface="Roboto Mono"/>
                <a:ea typeface="Roboto Mono"/>
                <a:cs typeface="Roboto Mono"/>
                <a:sym typeface="Roboto Mono"/>
              </a:rPr>
              <a:t> – turned off during evenings, weekends, and holidays. (You’ll need to rely on tagging to identify dev/test/production instances.)</a:t>
            </a:r>
            <a:endParaRPr sz="1000">
              <a:solidFill>
                <a:srgbClr val="444444"/>
              </a:solidFill>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latin typeface="Roboto Mono"/>
                <a:ea typeface="Roboto Mono"/>
                <a:cs typeface="Roboto Mono"/>
                <a:sym typeface="Roboto Mono"/>
              </a:rPr>
              <a:t>Temporary</a:t>
            </a:r>
            <a:r>
              <a:rPr lang="en" sz="1000">
                <a:solidFill>
                  <a:srgbClr val="444444"/>
                </a:solidFill>
                <a:latin typeface="Roboto Mono"/>
                <a:ea typeface="Roboto Mono"/>
                <a:cs typeface="Roboto Mono"/>
                <a:sym typeface="Roboto Mono"/>
              </a:rPr>
              <a:t> – Use EC2 Spot Instance instead of using an On-Demand Instance.</a:t>
            </a:r>
            <a:endParaRPr sz="1000">
              <a:solidFill>
                <a:srgbClr val="444444"/>
              </a:solidFill>
              <a:latin typeface="Roboto Mono"/>
              <a:ea typeface="Roboto Mono"/>
              <a:cs typeface="Roboto Mono"/>
              <a:sym typeface="Roboto Mono"/>
            </a:endParaRPr>
          </a:p>
          <a:p>
            <a:pPr indent="0" lvl="0" marL="0" rtl="0" algn="l">
              <a:lnSpc>
                <a:spcPct val="115000"/>
              </a:lnSpc>
              <a:spcBef>
                <a:spcPts val="1400"/>
              </a:spcBef>
              <a:spcAft>
                <a:spcPts val="0"/>
              </a:spcAft>
              <a:buNone/>
            </a:pPr>
            <a:r>
              <a:rPr b="1" lang="en" sz="1200">
                <a:solidFill>
                  <a:srgbClr val="CC6600"/>
                </a:solidFill>
                <a:latin typeface="Roboto Mono"/>
                <a:ea typeface="Roboto Mono"/>
                <a:cs typeface="Roboto Mono"/>
                <a:sym typeface="Roboto Mono"/>
              </a:rPr>
              <a:t>Right Size by Turning Off Idle Instances:</a:t>
            </a:r>
            <a:endParaRPr b="1" sz="1350">
              <a:solidFill>
                <a:srgbClr val="CC6600"/>
              </a:solidFill>
              <a:latin typeface="Roboto Mono"/>
              <a:ea typeface="Roboto Mono"/>
              <a:cs typeface="Roboto Mono"/>
              <a:sym typeface="Roboto Mono"/>
            </a:endParaRPr>
          </a:p>
          <a:p>
            <a:pPr indent="-292100" lvl="0" marL="457200" rtl="0" algn="l">
              <a:spcBef>
                <a:spcPts val="0"/>
              </a:spcBef>
              <a:spcAft>
                <a:spcPts val="0"/>
              </a:spcAft>
              <a:buClr>
                <a:srgbClr val="444444"/>
              </a:buClr>
              <a:buSzPts val="1000"/>
              <a:buChar char="●"/>
            </a:pPr>
            <a:r>
              <a:rPr lang="en" sz="1000">
                <a:solidFill>
                  <a:srgbClr val="444444"/>
                </a:solidFill>
                <a:latin typeface="Roboto Mono"/>
                <a:ea typeface="Roboto Mono"/>
                <a:cs typeface="Roboto Mono"/>
                <a:sym typeface="Roboto Mono"/>
              </a:rPr>
              <a:t>Terminate instead of stopping EC2 instances (EBS volumes remain if stopped)</a:t>
            </a:r>
            <a:endParaRPr sz="1000">
              <a:solidFill>
                <a:srgbClr val="444444"/>
              </a:solidFill>
              <a:latin typeface="Roboto Mono"/>
              <a:ea typeface="Roboto Mono"/>
              <a:cs typeface="Roboto Mono"/>
              <a:sym typeface="Roboto Mono"/>
            </a:endParaRPr>
          </a:p>
          <a:p>
            <a:pPr indent="-292100" lvl="0" marL="457200" rtl="0" algn="l">
              <a:spcBef>
                <a:spcPts val="0"/>
              </a:spcBef>
              <a:spcAft>
                <a:spcPts val="0"/>
              </a:spcAft>
              <a:buClr>
                <a:srgbClr val="444444"/>
              </a:buClr>
              <a:buSzPts val="1000"/>
              <a:buFont typeface="Roboto Mono"/>
              <a:buChar char="●"/>
            </a:pPr>
            <a:r>
              <a:rPr lang="en" sz="1000">
                <a:solidFill>
                  <a:srgbClr val="444444"/>
                </a:solidFill>
                <a:latin typeface="Roboto Mono"/>
                <a:ea typeface="Roboto Mono"/>
                <a:cs typeface="Roboto Mono"/>
                <a:sym typeface="Roboto Mono"/>
              </a:rPr>
              <a:t>Stop dev test environments</a:t>
            </a:r>
            <a:endParaRPr sz="1000">
              <a:solidFill>
                <a:srgbClr val="444444"/>
              </a:solidFill>
              <a:latin typeface="Roboto Mono"/>
              <a:ea typeface="Roboto Mono"/>
              <a:cs typeface="Roboto Mono"/>
              <a:sym typeface="Roboto Mono"/>
            </a:endParaRPr>
          </a:p>
          <a:p>
            <a:pPr indent="0" lvl="0" marL="0" rtl="0" algn="l">
              <a:lnSpc>
                <a:spcPct val="115000"/>
              </a:lnSpc>
              <a:spcBef>
                <a:spcPts val="1400"/>
              </a:spcBef>
              <a:spcAft>
                <a:spcPts val="0"/>
              </a:spcAft>
              <a:buNone/>
            </a:pPr>
            <a:r>
              <a:rPr b="1" lang="en" sz="1200">
                <a:solidFill>
                  <a:srgbClr val="CC6600"/>
                </a:solidFill>
                <a:latin typeface="Roboto Mono"/>
                <a:ea typeface="Roboto Mono"/>
                <a:cs typeface="Roboto Mono"/>
                <a:sym typeface="Roboto Mono"/>
              </a:rPr>
              <a:t>Right Size by Selecting the Right Instance Family:</a:t>
            </a:r>
            <a:endParaRPr b="1" sz="1350">
              <a:solidFill>
                <a:srgbClr val="CC6600"/>
              </a:solidFill>
              <a:latin typeface="Roboto Mono"/>
              <a:ea typeface="Roboto Mono"/>
              <a:cs typeface="Roboto Mono"/>
              <a:sym typeface="Roboto Mono"/>
            </a:endParaRPr>
          </a:p>
          <a:p>
            <a:pPr indent="0" lvl="0" marL="0" marR="0" rtl="0" algn="l">
              <a:lnSpc>
                <a:spcPct val="100000"/>
              </a:lnSpc>
              <a:spcBef>
                <a:spcPts val="0"/>
              </a:spcBef>
              <a:spcAft>
                <a:spcPts val="0"/>
              </a:spcAft>
              <a:buNone/>
            </a:pPr>
            <a:r>
              <a:rPr lang="en" sz="1000">
                <a:solidFill>
                  <a:srgbClr val="444444"/>
                </a:solidFill>
                <a:latin typeface="Roboto Mono"/>
                <a:ea typeface="Roboto Mono"/>
                <a:cs typeface="Roboto Mono"/>
                <a:sym typeface="Roboto Mono"/>
              </a:rPr>
              <a:t>A good, general rule for EC2 instances is that if your maximum CPU and memory usage is less than 40% over a four-week period, you can safely cut the machine in half. For example, if you were using a c4.8xlarge EC2, you could move to a c4.4xlarge, which would save $190 every 10 days. When migrating to a different instance family, make sure the current instance type and the new instance type are compatible in terms of </a:t>
            </a:r>
            <a:r>
              <a:rPr b="1" lang="en" sz="1000">
                <a:solidFill>
                  <a:srgbClr val="444444"/>
                </a:solidFill>
                <a:latin typeface="Roboto Mono"/>
                <a:ea typeface="Roboto Mono"/>
                <a:cs typeface="Roboto Mono"/>
                <a:sym typeface="Roboto Mono"/>
              </a:rPr>
              <a:t>virtualization type </a:t>
            </a:r>
            <a:r>
              <a:rPr lang="en" sz="1000">
                <a:solidFill>
                  <a:srgbClr val="444444"/>
                </a:solidFill>
                <a:latin typeface="Roboto Mono"/>
                <a:ea typeface="Roboto Mono"/>
                <a:cs typeface="Roboto Mono"/>
                <a:sym typeface="Roboto Mono"/>
              </a:rPr>
              <a:t>(PV AMI vs HVM), </a:t>
            </a:r>
            <a:r>
              <a:rPr b="1" lang="en" sz="1000">
                <a:solidFill>
                  <a:srgbClr val="444444"/>
                </a:solidFill>
                <a:latin typeface="Roboto Mono"/>
                <a:ea typeface="Roboto Mono"/>
                <a:cs typeface="Roboto Mono"/>
                <a:sym typeface="Roboto Mono"/>
              </a:rPr>
              <a:t>network </a:t>
            </a:r>
            <a:r>
              <a:rPr lang="en" sz="1000">
                <a:solidFill>
                  <a:srgbClr val="444444"/>
                </a:solidFill>
                <a:latin typeface="Roboto Mono"/>
                <a:ea typeface="Roboto Mono"/>
                <a:cs typeface="Roboto Mono"/>
                <a:sym typeface="Roboto Mono"/>
              </a:rPr>
              <a:t>(VPC vs EC2-Classic), and </a:t>
            </a:r>
            <a:r>
              <a:rPr b="1" lang="en" sz="1000">
                <a:solidFill>
                  <a:srgbClr val="444444"/>
                </a:solidFill>
                <a:latin typeface="Roboto Mono"/>
                <a:ea typeface="Roboto Mono"/>
                <a:cs typeface="Roboto Mono"/>
                <a:sym typeface="Roboto Mono"/>
              </a:rPr>
              <a:t>platform </a:t>
            </a:r>
            <a:r>
              <a:rPr lang="en" sz="1000">
                <a:solidFill>
                  <a:srgbClr val="444444"/>
                </a:solidFill>
                <a:latin typeface="Roboto Mono"/>
                <a:ea typeface="Roboto Mono"/>
                <a:cs typeface="Roboto Mono"/>
                <a:sym typeface="Roboto Mono"/>
              </a:rPr>
              <a:t>(e.g. 32 bit AMIs)</a:t>
            </a:r>
            <a:endParaRPr sz="1000">
              <a:solidFill>
                <a:srgbClr val="444444"/>
              </a:solidFill>
              <a:latin typeface="Roboto Mono"/>
              <a:ea typeface="Roboto Mono"/>
              <a:cs typeface="Roboto Mono"/>
              <a:sym typeface="Roboto Mono"/>
            </a:endParaRPr>
          </a:p>
          <a:p>
            <a:pPr indent="0" lvl="0" marL="0" rtl="0" algn="l">
              <a:lnSpc>
                <a:spcPct val="115000"/>
              </a:lnSpc>
              <a:spcBef>
                <a:spcPts val="1400"/>
              </a:spcBef>
              <a:spcAft>
                <a:spcPts val="0"/>
              </a:spcAft>
              <a:buNone/>
            </a:pPr>
            <a:r>
              <a:rPr b="1" lang="en" sz="1200">
                <a:solidFill>
                  <a:srgbClr val="CC6600"/>
                </a:solidFill>
                <a:latin typeface="Roboto Mono"/>
                <a:ea typeface="Roboto Mono"/>
                <a:cs typeface="Roboto Mono"/>
                <a:sym typeface="Roboto Mono"/>
              </a:rPr>
              <a:t>Right Size Your Database Instances:</a:t>
            </a:r>
            <a:endParaRPr b="1" sz="1350">
              <a:solidFill>
                <a:srgbClr val="CC6600"/>
              </a:solidFill>
              <a:latin typeface="Roboto Mono"/>
              <a:ea typeface="Roboto Mono"/>
              <a:cs typeface="Roboto Mono"/>
              <a:sym typeface="Roboto Mono"/>
            </a:endParaRPr>
          </a:p>
          <a:p>
            <a:pPr indent="-292100" lvl="0" marL="457200" marR="0" rtl="0" algn="l">
              <a:lnSpc>
                <a:spcPct val="100000"/>
              </a:lnSpc>
              <a:spcBef>
                <a:spcPts val="0"/>
              </a:spcBef>
              <a:spcAft>
                <a:spcPts val="0"/>
              </a:spcAft>
              <a:buClr>
                <a:srgbClr val="444444"/>
              </a:buClr>
              <a:buSzPts val="1000"/>
              <a:buChar char="●"/>
            </a:pPr>
            <a:r>
              <a:rPr lang="en" sz="1000">
                <a:solidFill>
                  <a:srgbClr val="444444"/>
                </a:solidFill>
                <a:latin typeface="Roboto Mono"/>
                <a:ea typeface="Roboto Mono"/>
                <a:cs typeface="Roboto Mono"/>
                <a:sym typeface="Roboto Mono"/>
              </a:rPr>
              <a:t>Storage and instance type are decoupled.</a:t>
            </a:r>
            <a:endParaRPr sz="1000">
              <a:solidFill>
                <a:srgbClr val="444444"/>
              </a:solidFill>
              <a:latin typeface="Roboto Mono"/>
              <a:ea typeface="Roboto Mono"/>
              <a:cs typeface="Roboto Mono"/>
              <a:sym typeface="Roboto Mono"/>
            </a:endParaRPr>
          </a:p>
          <a:p>
            <a:pPr indent="-292100" lvl="0" marL="457200" marR="0" rtl="0" algn="l">
              <a:lnSpc>
                <a:spcPct val="100000"/>
              </a:lnSpc>
              <a:spcBef>
                <a:spcPts val="0"/>
              </a:spcBef>
              <a:spcAft>
                <a:spcPts val="0"/>
              </a:spcAft>
              <a:buClr>
                <a:srgbClr val="444444"/>
              </a:buClr>
              <a:buSzPts val="1000"/>
              <a:buChar char="●"/>
            </a:pPr>
            <a:r>
              <a:rPr lang="en" sz="1000">
                <a:solidFill>
                  <a:srgbClr val="444444"/>
                </a:solidFill>
                <a:latin typeface="Roboto Mono"/>
                <a:ea typeface="Roboto Mono"/>
                <a:cs typeface="Roboto Mono"/>
                <a:sym typeface="Roboto Mono"/>
              </a:rPr>
              <a:t>Increase allocated storage space or improve performance by changing the storage type (gp2 to iot1)</a:t>
            </a:r>
            <a:endParaRPr sz="1000">
              <a:solidFill>
                <a:srgbClr val="444444"/>
              </a:solidFill>
              <a:latin typeface="Roboto Mono"/>
              <a:ea typeface="Roboto Mono"/>
              <a:cs typeface="Roboto Mono"/>
              <a:sym typeface="Roboto Mono"/>
            </a:endParaRPr>
          </a:p>
          <a:p>
            <a:pPr indent="-292100" lvl="0" marL="457200" marR="0" rtl="0" algn="l">
              <a:lnSpc>
                <a:spcPct val="100000"/>
              </a:lnSpc>
              <a:spcBef>
                <a:spcPts val="0"/>
              </a:spcBef>
              <a:spcAft>
                <a:spcPts val="0"/>
              </a:spcAft>
              <a:buClr>
                <a:srgbClr val="444444"/>
              </a:buClr>
              <a:buSzPts val="1000"/>
              <a:buChar char="●"/>
            </a:pPr>
            <a:r>
              <a:rPr lang="en" sz="1000">
                <a:solidFill>
                  <a:srgbClr val="444444"/>
                </a:solidFill>
                <a:latin typeface="Roboto Mono"/>
                <a:ea typeface="Roboto Mono"/>
                <a:cs typeface="Roboto Mono"/>
                <a:sym typeface="Roboto Mono"/>
              </a:rPr>
              <a:t>make sure you have the correct licensing in place (if BYOL)</a:t>
            </a:r>
            <a:endParaRPr sz="1000">
              <a:solidFill>
                <a:srgbClr val="444444"/>
              </a:solidFill>
              <a:latin typeface="Roboto Mono"/>
              <a:ea typeface="Roboto Mono"/>
              <a:cs typeface="Roboto Mono"/>
              <a:sym typeface="Roboto Mono"/>
            </a:endParaRPr>
          </a:p>
          <a:p>
            <a:pPr indent="-292100" lvl="0" marL="457200" marR="0" rtl="0" algn="l">
              <a:lnSpc>
                <a:spcPct val="100000"/>
              </a:lnSpc>
              <a:spcBef>
                <a:spcPts val="0"/>
              </a:spcBef>
              <a:spcAft>
                <a:spcPts val="0"/>
              </a:spcAft>
              <a:buClr>
                <a:srgbClr val="444444"/>
              </a:buClr>
              <a:buSzPts val="1000"/>
              <a:buChar char="●"/>
            </a:pPr>
            <a:r>
              <a:rPr lang="en" sz="1000">
                <a:solidFill>
                  <a:srgbClr val="444444"/>
                </a:solidFill>
                <a:latin typeface="Roboto Mono"/>
                <a:ea typeface="Roboto Mono"/>
                <a:cs typeface="Roboto Mono"/>
                <a:sym typeface="Roboto Mono"/>
              </a:rPr>
              <a:t>apply it immediately or during the maintenance window</a:t>
            </a:r>
            <a:endParaRPr sz="1100">
              <a:latin typeface="Roboto Mono"/>
              <a:ea typeface="Roboto Mono"/>
              <a:cs typeface="Roboto Mono"/>
              <a:sym typeface="Roboto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Using EC2 Spot instances</a:t>
            </a:r>
            <a:endParaRPr/>
          </a:p>
        </p:txBody>
      </p:sp>
      <p:sp>
        <p:nvSpPr>
          <p:cNvPr id="146" name="Google Shape;146;p25"/>
          <p:cNvSpPr txBox="1"/>
          <p:nvPr/>
        </p:nvSpPr>
        <p:spPr>
          <a:xfrm>
            <a:off x="76200" y="762000"/>
            <a:ext cx="3000000" cy="15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44444"/>
                </a:solidFill>
                <a:highlight>
                  <a:srgbClr val="FFFFFF"/>
                </a:highlight>
                <a:latin typeface="Roboto Mono"/>
                <a:ea typeface="Roboto Mono"/>
                <a:cs typeface="Roboto Mono"/>
                <a:sym typeface="Roboto Mono"/>
              </a:rPr>
              <a:t>Unlike Reserved Instances, Spot Instances do not require an upfront commitment. However, because Spot Instances </a:t>
            </a:r>
            <a:r>
              <a:rPr lang="en" sz="1000">
                <a:solidFill>
                  <a:srgbClr val="0000FF"/>
                </a:solidFill>
                <a:highlight>
                  <a:srgbClr val="FFFFFF"/>
                </a:highlight>
                <a:latin typeface="Roboto Mono"/>
                <a:ea typeface="Roboto Mono"/>
                <a:cs typeface="Roboto Mono"/>
                <a:sym typeface="Roboto Mono"/>
              </a:rPr>
              <a:t>can be terminated if the Spot price exceeds your maximum price or if no capacity is available</a:t>
            </a:r>
            <a:r>
              <a:rPr lang="en" sz="1000">
                <a:solidFill>
                  <a:srgbClr val="444444"/>
                </a:solidFill>
                <a:highlight>
                  <a:srgbClr val="FFFFFF"/>
                </a:highlight>
                <a:latin typeface="Roboto Mono"/>
                <a:ea typeface="Roboto Mono"/>
                <a:cs typeface="Roboto Mono"/>
                <a:sym typeface="Roboto Mono"/>
              </a:rPr>
              <a:t> for the instance type you’ve specified, </a:t>
            </a:r>
            <a:r>
              <a:rPr lang="en" sz="1000">
                <a:solidFill>
                  <a:srgbClr val="0000FF"/>
                </a:solidFill>
                <a:highlight>
                  <a:srgbClr val="FFFFFF"/>
                </a:highlight>
                <a:latin typeface="Roboto Mono"/>
                <a:ea typeface="Roboto Mono"/>
                <a:cs typeface="Roboto Mono"/>
                <a:sym typeface="Roboto Mono"/>
              </a:rPr>
              <a:t>they are best for flexible workloads.</a:t>
            </a:r>
            <a:endParaRPr sz="1000">
              <a:solidFill>
                <a:srgbClr val="0000FF"/>
              </a:solidFill>
              <a:latin typeface="Roboto Mono"/>
              <a:ea typeface="Roboto Mono"/>
              <a:cs typeface="Roboto Mono"/>
              <a:sym typeface="Roboto Mono"/>
            </a:endParaRPr>
          </a:p>
        </p:txBody>
      </p:sp>
      <p:sp>
        <p:nvSpPr>
          <p:cNvPr id="147" name="Google Shape;147;p25"/>
          <p:cNvSpPr txBox="1"/>
          <p:nvPr/>
        </p:nvSpPr>
        <p:spPr>
          <a:xfrm>
            <a:off x="76200" y="2362200"/>
            <a:ext cx="3000000" cy="18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44444"/>
                </a:solidFill>
                <a:highlight>
                  <a:srgbClr val="FFFFFF"/>
                </a:highlight>
                <a:latin typeface="Roboto Mono"/>
                <a:ea typeface="Roboto Mono"/>
                <a:cs typeface="Roboto Mono"/>
                <a:sym typeface="Roboto Mono"/>
              </a:rPr>
              <a:t>Workloads that </a:t>
            </a:r>
            <a:r>
              <a:rPr lang="en" sz="1000">
                <a:solidFill>
                  <a:srgbClr val="0000FF"/>
                </a:solidFill>
                <a:highlight>
                  <a:srgbClr val="FFFFFF"/>
                </a:highlight>
                <a:latin typeface="Roboto Mono"/>
                <a:ea typeface="Roboto Mono"/>
                <a:cs typeface="Roboto Mono"/>
                <a:sym typeface="Roboto Mono"/>
              </a:rPr>
              <a:t>constantly save data to persistent storage</a:t>
            </a:r>
            <a:r>
              <a:rPr lang="en" sz="1000">
                <a:solidFill>
                  <a:srgbClr val="444444"/>
                </a:solidFill>
                <a:highlight>
                  <a:srgbClr val="FFFFFF"/>
                </a:highlight>
                <a:latin typeface="Roboto Mono"/>
                <a:ea typeface="Roboto Mono"/>
                <a:cs typeface="Roboto Mono"/>
                <a:sym typeface="Roboto Mono"/>
              </a:rPr>
              <a:t>—including S3, EBS, EFS, </a:t>
            </a:r>
            <a:r>
              <a:rPr lang="en" sz="1000">
                <a:solidFill>
                  <a:srgbClr val="E48700"/>
                </a:solidFill>
                <a:highlight>
                  <a:srgbClr val="FFFFFF"/>
                </a:highlight>
                <a:uFill>
                  <a:noFill/>
                </a:uFill>
                <a:latin typeface="Roboto Mono"/>
                <a:ea typeface="Roboto Mono"/>
                <a:cs typeface="Roboto Mono"/>
                <a:sym typeface="Roboto Mono"/>
                <a:hlinkClick r:id="rId3"/>
              </a:rPr>
              <a:t>DynamoDB</a:t>
            </a:r>
            <a:r>
              <a:rPr lang="en" sz="1000">
                <a:solidFill>
                  <a:srgbClr val="444444"/>
                </a:solidFill>
                <a:highlight>
                  <a:srgbClr val="FFFFFF"/>
                </a:highlight>
                <a:latin typeface="Roboto Mono"/>
                <a:ea typeface="Roboto Mono"/>
                <a:cs typeface="Roboto Mono"/>
                <a:sym typeface="Roboto Mono"/>
              </a:rPr>
              <a:t>, or RDS—can work effectively with Spot Instances.</a:t>
            </a:r>
            <a:endParaRPr sz="1000">
              <a:solidFill>
                <a:srgbClr val="444444"/>
              </a:solidFill>
              <a:highlight>
                <a:srgbClr val="FFFFFF"/>
              </a:highlight>
              <a:latin typeface="Roboto Mono"/>
              <a:ea typeface="Roboto Mono"/>
              <a:cs typeface="Roboto Mono"/>
              <a:sym typeface="Roboto Mono"/>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rPr lang="en" sz="1000">
                <a:solidFill>
                  <a:srgbClr val="444444"/>
                </a:solidFill>
                <a:highlight>
                  <a:srgbClr val="FFFFFF"/>
                </a:highlight>
                <a:latin typeface="Roboto Mono"/>
                <a:ea typeface="Roboto Mono"/>
                <a:cs typeface="Roboto Mono"/>
                <a:sym typeface="Roboto Mono"/>
              </a:rPr>
              <a:t>Spot Instances are </a:t>
            </a:r>
            <a:r>
              <a:rPr lang="en" sz="1000">
                <a:solidFill>
                  <a:srgbClr val="0000FF"/>
                </a:solidFill>
                <a:highlight>
                  <a:srgbClr val="FFFFFF"/>
                </a:highlight>
                <a:latin typeface="Roboto Mono"/>
                <a:ea typeface="Roboto Mono"/>
                <a:cs typeface="Roboto Mono"/>
                <a:sym typeface="Roboto Mono"/>
              </a:rPr>
              <a:t>typically used to supplement On-Demand Instances</a:t>
            </a:r>
            <a:r>
              <a:rPr lang="en" sz="1000">
                <a:solidFill>
                  <a:srgbClr val="444444"/>
                </a:solidFill>
                <a:highlight>
                  <a:srgbClr val="FFFFFF"/>
                </a:highlight>
                <a:latin typeface="Roboto Mono"/>
                <a:ea typeface="Roboto Mono"/>
                <a:cs typeface="Roboto Mono"/>
                <a:sym typeface="Roboto Mono"/>
              </a:rPr>
              <a:t>, where appropriate, and are not meant to handle 100% of your workload. However, you can use all Spot Instances for any stateless, non-production application, such as development and test servers, where occasional downtime is acceptable. They are </a:t>
            </a:r>
            <a:r>
              <a:rPr lang="en" sz="1000">
                <a:solidFill>
                  <a:srgbClr val="0000FF"/>
                </a:solidFill>
                <a:highlight>
                  <a:srgbClr val="FFFFFF"/>
                </a:highlight>
                <a:latin typeface="Roboto Mono"/>
                <a:ea typeface="Roboto Mono"/>
                <a:cs typeface="Roboto Mono"/>
                <a:sym typeface="Roboto Mono"/>
              </a:rPr>
              <a:t>not a good choice for sensitive workloads or databases.</a:t>
            </a:r>
            <a:endParaRPr sz="1000">
              <a:solidFill>
                <a:srgbClr val="0000FF"/>
              </a:solidFill>
              <a:latin typeface="Roboto Mono"/>
              <a:ea typeface="Roboto Mono"/>
              <a:cs typeface="Roboto Mono"/>
              <a:sym typeface="Roboto Mono"/>
            </a:endParaRPr>
          </a:p>
        </p:txBody>
      </p:sp>
      <p:sp>
        <p:nvSpPr>
          <p:cNvPr id="148" name="Google Shape;148;p25"/>
          <p:cNvSpPr txBox="1"/>
          <p:nvPr/>
        </p:nvSpPr>
        <p:spPr>
          <a:xfrm>
            <a:off x="2971800" y="685800"/>
            <a:ext cx="3000000" cy="3000000"/>
          </a:xfrm>
          <a:prstGeom prst="rect">
            <a:avLst/>
          </a:prstGeom>
          <a:noFill/>
          <a:ln>
            <a:noFill/>
          </a:ln>
        </p:spPr>
        <p:txBody>
          <a:bodyPr anchorCtr="0" anchor="t" bIns="91425" lIns="91425" spcFirstLastPara="1" rIns="91425" wrap="square" tIns="0">
            <a:noAutofit/>
          </a:bodyPr>
          <a:lstStyle/>
          <a:p>
            <a:pPr indent="0" lvl="0" marL="0" rtl="0" algn="l">
              <a:lnSpc>
                <a:spcPct val="100000"/>
              </a:lnSpc>
              <a:spcBef>
                <a:spcPts val="1200"/>
              </a:spcBef>
              <a:spcAft>
                <a:spcPts val="0"/>
              </a:spcAft>
              <a:buNone/>
            </a:pPr>
            <a:r>
              <a:rPr lang="en" sz="1100">
                <a:solidFill>
                  <a:srgbClr val="444444"/>
                </a:solidFill>
                <a:highlight>
                  <a:srgbClr val="FFFFFF"/>
                </a:highlight>
                <a:latin typeface="Roboto Mono"/>
                <a:ea typeface="Roboto Mono"/>
                <a:cs typeface="Roboto Mono"/>
                <a:sym typeface="Roboto Mono"/>
              </a:rPr>
              <a:t>The Spot price is determined by long-term trends in supply and demand for EC2 spare capacity. You </a:t>
            </a:r>
            <a:r>
              <a:rPr lang="en" sz="1100">
                <a:solidFill>
                  <a:srgbClr val="9900FF"/>
                </a:solidFill>
                <a:highlight>
                  <a:srgbClr val="FFFFFF"/>
                </a:highlight>
                <a:latin typeface="Roboto Mono"/>
                <a:ea typeface="Roboto Mono"/>
                <a:cs typeface="Roboto Mono"/>
                <a:sym typeface="Roboto Mono"/>
              </a:rPr>
              <a:t>pay the Spot price that's in effect at the beginning of each instance-hour </a:t>
            </a:r>
            <a:r>
              <a:rPr lang="en" sz="1100">
                <a:solidFill>
                  <a:srgbClr val="444444"/>
                </a:solidFill>
                <a:highlight>
                  <a:srgbClr val="FFFFFF"/>
                </a:highlight>
                <a:latin typeface="Roboto Mono"/>
                <a:ea typeface="Roboto Mono"/>
                <a:cs typeface="Roboto Mono"/>
                <a:sym typeface="Roboto Mono"/>
              </a:rPr>
              <a:t>for your running instance, billed to the nearest second.</a:t>
            </a:r>
            <a:endParaRPr sz="11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200"/>
              </a:spcBef>
              <a:spcAft>
                <a:spcPts val="1200"/>
              </a:spcAft>
              <a:buNone/>
            </a:pPr>
            <a:r>
              <a:rPr lang="en" sz="1100">
                <a:solidFill>
                  <a:srgbClr val="444444"/>
                </a:solidFill>
                <a:highlight>
                  <a:srgbClr val="FFFFFF"/>
                </a:highlight>
                <a:latin typeface="Roboto Mono"/>
                <a:ea typeface="Roboto Mono"/>
                <a:cs typeface="Roboto Mono"/>
                <a:sym typeface="Roboto Mono"/>
              </a:rPr>
              <a:t>With Spot Instances, </a:t>
            </a:r>
            <a:r>
              <a:rPr lang="en" sz="1100">
                <a:solidFill>
                  <a:srgbClr val="9900FF"/>
                </a:solidFill>
                <a:highlight>
                  <a:srgbClr val="FFFFFF"/>
                </a:highlight>
                <a:latin typeface="Roboto Mono"/>
                <a:ea typeface="Roboto Mono"/>
                <a:cs typeface="Roboto Mono"/>
                <a:sym typeface="Roboto Mono"/>
              </a:rPr>
              <a:t>you never pay more than the maximum price you specify.</a:t>
            </a:r>
            <a:r>
              <a:rPr lang="en" sz="1100">
                <a:solidFill>
                  <a:srgbClr val="444444"/>
                </a:solidFill>
                <a:highlight>
                  <a:srgbClr val="FFFFFF"/>
                </a:highlight>
                <a:latin typeface="Roboto Mono"/>
                <a:ea typeface="Roboto Mono"/>
                <a:cs typeface="Roboto Mono"/>
                <a:sym typeface="Roboto Mono"/>
              </a:rPr>
              <a:t> If the Spot price exceeds your maximum price for a given instance or if capacity is no longer available, your instance will automatically be terminated (or be stopped/hibernated, if you opt for this behavior on persistent request).</a:t>
            </a:r>
            <a:endParaRPr sz="1100">
              <a:solidFill>
                <a:srgbClr val="444444"/>
              </a:solidFill>
              <a:highlight>
                <a:srgbClr val="FFFFFF"/>
              </a:highlight>
              <a:latin typeface="Roboto Mono"/>
              <a:ea typeface="Roboto Mono"/>
              <a:cs typeface="Roboto Mono"/>
              <a:sym typeface="Roboto Mono"/>
            </a:endParaRPr>
          </a:p>
        </p:txBody>
      </p:sp>
      <p:sp>
        <p:nvSpPr>
          <p:cNvPr id="149" name="Google Shape;149;p25"/>
          <p:cNvSpPr txBox="1"/>
          <p:nvPr/>
        </p:nvSpPr>
        <p:spPr>
          <a:xfrm>
            <a:off x="5867400" y="609600"/>
            <a:ext cx="30000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Spot offers three features to help you better track and control when Spot Instances run and terminate (or stop/hibernate).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Termination notices</a:t>
            </a:r>
            <a:r>
              <a:rPr lang="en" sz="1000">
                <a:solidFill>
                  <a:srgbClr val="444444"/>
                </a:solidFill>
                <a:highlight>
                  <a:srgbClr val="FFFFFF"/>
                </a:highlight>
                <a:latin typeface="Roboto Mono"/>
                <a:ea typeface="Roboto Mono"/>
                <a:cs typeface="Roboto Mono"/>
                <a:sym typeface="Roboto Mono"/>
              </a:rPr>
              <a:t> – issued two minutes prior to interruption. </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Persistent requests</a:t>
            </a:r>
            <a:r>
              <a:rPr lang="en" sz="1000">
                <a:solidFill>
                  <a:srgbClr val="444444"/>
                </a:solidFill>
                <a:highlight>
                  <a:srgbClr val="FFFFFF"/>
                </a:highlight>
                <a:latin typeface="Roboto Mono"/>
                <a:ea typeface="Roboto Mono"/>
                <a:cs typeface="Roboto Mono"/>
                <a:sym typeface="Roboto Mono"/>
              </a:rPr>
              <a:t> – You can opt to set your request to remain open so that a new instance will be launched in its place when the instance is interrupted. You can also have your Amazon EBS-backed instance stopped upon interruption and restarted when Spot has capacity at your preferred price. </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Block durations</a:t>
            </a:r>
            <a:r>
              <a:rPr lang="en" sz="1000">
                <a:solidFill>
                  <a:srgbClr val="444444"/>
                </a:solidFill>
                <a:highlight>
                  <a:srgbClr val="FFFFFF"/>
                </a:highlight>
                <a:latin typeface="Roboto Mono"/>
                <a:ea typeface="Roboto Mono"/>
                <a:cs typeface="Roboto Mono"/>
                <a:sym typeface="Roboto Mono"/>
              </a:rPr>
              <a:t> – If you need to execute workloads continuously for 1–6 hours</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pic>
        <p:nvPicPr>
          <p:cNvPr descr="Black and white upward shot of Golden Gate Bridge" id="155" name="Google Shape;155;p2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Cost Optimization pillar - Well architected framework</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lang="en" sz="1100" u="sng">
                <a:solidFill>
                  <a:srgbClr val="F3F3F3"/>
                </a:solidFill>
                <a:latin typeface="Roboto Mono"/>
                <a:ea typeface="Roboto Mono"/>
                <a:cs typeface="Roboto Mono"/>
                <a:sym typeface="Roboto Mono"/>
                <a:hlinkClick r:id="rId3"/>
              </a:rPr>
              <a:t>https://d1.awsstatic.com/whitepapers/architecture/AWS-Cost-Optimization-Pillar.pdf</a:t>
            </a:r>
            <a:endParaRPr sz="1000">
              <a:solidFill>
                <a:srgbClr val="F3F3F3"/>
              </a:solidFill>
              <a:latin typeface="Roboto Mono"/>
              <a:ea typeface="Roboto Mono"/>
              <a:cs typeface="Roboto Mono"/>
              <a:sym typeface="Roboto Mono"/>
            </a:endParaRPr>
          </a:p>
        </p:txBody>
      </p:sp>
      <p:sp>
        <p:nvSpPr>
          <p:cNvPr id="74" name="Google Shape;74;p14"/>
          <p:cNvSpPr txBox="1"/>
          <p:nvPr/>
        </p:nvSpPr>
        <p:spPr>
          <a:xfrm>
            <a:off x="152400" y="685800"/>
            <a:ext cx="8700900" cy="4248600"/>
          </a:xfrm>
          <a:prstGeom prst="rect">
            <a:avLst/>
          </a:prstGeom>
          <a:noFill/>
          <a:ln>
            <a:noFill/>
          </a:ln>
        </p:spPr>
        <p:txBody>
          <a:bodyPr anchorCtr="0" anchor="t" bIns="91425" lIns="91425" spcFirstLastPara="1" rIns="91425" wrap="square" tIns="0">
            <a:noAutofit/>
          </a:bodyPr>
          <a:lstStyle/>
          <a:p>
            <a:pPr indent="0" lvl="0" marL="0" rtl="0" algn="l">
              <a:lnSpc>
                <a:spcPct val="100000"/>
              </a:lnSpc>
              <a:spcBef>
                <a:spcPts val="1200"/>
              </a:spcBef>
              <a:spcAft>
                <a:spcPts val="0"/>
              </a:spcAft>
              <a:buNone/>
            </a:pPr>
            <a:r>
              <a:rPr b="1" lang="en" sz="1200">
                <a:solidFill>
                  <a:srgbClr val="444444"/>
                </a:solidFill>
                <a:highlight>
                  <a:srgbClr val="FFFFFF"/>
                </a:highlight>
                <a:latin typeface="Roboto Mono"/>
                <a:ea typeface="Roboto Mono"/>
                <a:cs typeface="Roboto Mono"/>
                <a:sym typeface="Roboto Mono"/>
              </a:rPr>
              <a:t>Cost optimization in the cloud is composed of four areas: </a:t>
            </a:r>
            <a:endParaRPr b="1" sz="12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Font typeface="Roboto Mono"/>
              <a:buAutoNum type="arabicPeriod"/>
            </a:pPr>
            <a:r>
              <a:rPr lang="en" sz="1000">
                <a:solidFill>
                  <a:srgbClr val="444444"/>
                </a:solidFill>
                <a:highlight>
                  <a:srgbClr val="FFFFFF"/>
                </a:highlight>
                <a:latin typeface="Roboto Mono"/>
                <a:ea typeface="Roboto Mono"/>
                <a:cs typeface="Roboto Mono"/>
                <a:sym typeface="Roboto Mono"/>
              </a:rPr>
              <a:t>Cost-effective resources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Appropriate provisioning - Use Cloudwatch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Right sizing - </a:t>
            </a:r>
            <a:r>
              <a:rPr lang="en" sz="1000">
                <a:solidFill>
                  <a:srgbClr val="444444"/>
                </a:solidFill>
                <a:highlight>
                  <a:srgbClr val="FFFFFF"/>
                </a:highlight>
                <a:latin typeface="Roboto Mono"/>
                <a:ea typeface="Roboto Mono"/>
                <a:cs typeface="Roboto Mono"/>
                <a:sym typeface="Roboto Mono"/>
              </a:rPr>
              <a:t>Use Cloudwatch &amp; Trusted Advisor</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Purchasing options: On Demand Instances, Spot Instances, and Reserved Instances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Geographic selection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Managed services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Optimize data transfer</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AutoNum type="arabicPeriod"/>
            </a:pPr>
            <a:r>
              <a:rPr lang="en" sz="1000">
                <a:solidFill>
                  <a:srgbClr val="444444"/>
                </a:solidFill>
                <a:highlight>
                  <a:srgbClr val="FFFFFF"/>
                </a:highlight>
                <a:latin typeface="Roboto Mono"/>
                <a:ea typeface="Roboto Mono"/>
                <a:cs typeface="Roboto Mono"/>
                <a:sym typeface="Roboto Mono"/>
              </a:rPr>
              <a:t>Matching supply with demand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Demand-based - EC2 Auto scaling with CloudWatch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Buffer-based - buffer work items on SQS or Kinesis, Proces with EC2 Spot instances or lambdas</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Time-based</a:t>
            </a:r>
            <a:r>
              <a:rPr lang="en" sz="1000">
                <a:solidFill>
                  <a:srgbClr val="444444"/>
                </a:solidFill>
                <a:highlight>
                  <a:srgbClr val="FFFFFF"/>
                </a:highlight>
                <a:latin typeface="Roboto Mono"/>
                <a:ea typeface="Roboto Mono"/>
                <a:cs typeface="Roboto Mono"/>
                <a:sym typeface="Roboto Mono"/>
              </a:rPr>
              <a:t> - EC2 Auto scaling &amp; CloudFormation (static setup)</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AutoNum type="arabicPeriod"/>
            </a:pPr>
            <a:r>
              <a:rPr lang="en" sz="1000">
                <a:solidFill>
                  <a:srgbClr val="444444"/>
                </a:solidFill>
                <a:highlight>
                  <a:srgbClr val="FFFFFF"/>
                </a:highlight>
                <a:latin typeface="Roboto Mono"/>
                <a:ea typeface="Roboto Mono"/>
                <a:cs typeface="Roboto Mono"/>
                <a:sym typeface="Roboto Mono"/>
              </a:rPr>
              <a:t>Expenditure awareness - Cost Explorer, Tagging, CloudWatch alerts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AutoNum type="arabicPeriod"/>
            </a:pPr>
            <a:r>
              <a:rPr lang="en" sz="1000">
                <a:solidFill>
                  <a:srgbClr val="444444"/>
                </a:solidFill>
                <a:highlight>
                  <a:srgbClr val="FFFFFF"/>
                </a:highlight>
                <a:latin typeface="Roboto Mono"/>
                <a:ea typeface="Roboto Mono"/>
                <a:cs typeface="Roboto Mono"/>
                <a:sym typeface="Roboto Mono"/>
              </a:rPr>
              <a:t>Optimizing over time</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Establish a cost optimization function - CCoE, AWS Enterprise support</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Establish goals and metrics - Establish goals and metrics that your organization can use to measure its progress. Examples:</a:t>
            </a:r>
            <a:endParaRPr sz="1000">
              <a:solidFill>
                <a:srgbClr val="444444"/>
              </a:solidFill>
              <a:highlight>
                <a:srgbClr val="FFFFFF"/>
              </a:highlight>
              <a:latin typeface="Roboto Mono"/>
              <a:ea typeface="Roboto Mono"/>
              <a:cs typeface="Roboto Mono"/>
              <a:sym typeface="Roboto Mono"/>
            </a:endParaRPr>
          </a:p>
          <a:p>
            <a:pPr indent="-292100" lvl="2" marL="1371600" rtl="0" algn="l">
              <a:lnSpc>
                <a:spcPct val="100000"/>
              </a:lnSpc>
              <a:spcBef>
                <a:spcPts val="0"/>
              </a:spcBef>
              <a:spcAft>
                <a:spcPts val="0"/>
              </a:spcAft>
              <a:buClr>
                <a:srgbClr val="444444"/>
              </a:buClr>
              <a:buSzPts val="1000"/>
              <a:buFont typeface="Roboto Mono"/>
              <a:buAutoNum type="romanLcPeriod"/>
            </a:pPr>
            <a:r>
              <a:rPr lang="en" sz="1000">
                <a:solidFill>
                  <a:srgbClr val="444444"/>
                </a:solidFill>
                <a:highlight>
                  <a:srgbClr val="FFFFFF"/>
                </a:highlight>
                <a:latin typeface="Roboto Mono"/>
                <a:ea typeface="Roboto Mono"/>
                <a:cs typeface="Roboto Mono"/>
                <a:sym typeface="Roboto Mono"/>
              </a:rPr>
              <a:t>Reduce the cost per transaction or output of a system by x% every 6 or 12 months. </a:t>
            </a:r>
            <a:endParaRPr sz="1000">
              <a:solidFill>
                <a:srgbClr val="444444"/>
              </a:solidFill>
              <a:highlight>
                <a:srgbClr val="FFFFFF"/>
              </a:highlight>
              <a:latin typeface="Roboto Mono"/>
              <a:ea typeface="Roboto Mono"/>
              <a:cs typeface="Roboto Mono"/>
              <a:sym typeface="Roboto Mono"/>
            </a:endParaRPr>
          </a:p>
          <a:p>
            <a:pPr indent="-292100" lvl="2" marL="1371600" rtl="0" algn="l">
              <a:lnSpc>
                <a:spcPct val="100000"/>
              </a:lnSpc>
              <a:spcBef>
                <a:spcPts val="0"/>
              </a:spcBef>
              <a:spcAft>
                <a:spcPts val="0"/>
              </a:spcAft>
              <a:buClr>
                <a:srgbClr val="444444"/>
              </a:buClr>
              <a:buSzPts val="1000"/>
              <a:buFont typeface="Roboto Mono"/>
              <a:buAutoNum type="romanLcPeriod"/>
            </a:pPr>
            <a:r>
              <a:rPr lang="en" sz="1000">
                <a:solidFill>
                  <a:srgbClr val="444444"/>
                </a:solidFill>
                <a:highlight>
                  <a:srgbClr val="FFFFFF"/>
                </a:highlight>
                <a:latin typeface="Roboto Mono"/>
                <a:ea typeface="Roboto Mono"/>
                <a:cs typeface="Roboto Mono"/>
                <a:sym typeface="Roboto Mono"/>
              </a:rPr>
              <a:t>% of your On-Demand &amp; RI EC2 instances that are turned on and off every day.</a:t>
            </a:r>
            <a:endParaRPr sz="1000">
              <a:solidFill>
                <a:srgbClr val="444444"/>
              </a:solidFill>
              <a:highlight>
                <a:srgbClr val="FFFFFF"/>
              </a:highlight>
              <a:latin typeface="Roboto Mono"/>
              <a:ea typeface="Roboto Mono"/>
              <a:cs typeface="Roboto Mono"/>
              <a:sym typeface="Roboto Mono"/>
            </a:endParaRPr>
          </a:p>
          <a:p>
            <a:pPr indent="-292100" lvl="2" marL="1371600" rtl="0" algn="l">
              <a:lnSpc>
                <a:spcPct val="100000"/>
              </a:lnSpc>
              <a:spcBef>
                <a:spcPts val="0"/>
              </a:spcBef>
              <a:spcAft>
                <a:spcPts val="0"/>
              </a:spcAft>
              <a:buClr>
                <a:srgbClr val="444444"/>
              </a:buClr>
              <a:buSzPts val="1000"/>
              <a:buFont typeface="Roboto Mono"/>
              <a:buAutoNum type="romanLcPeriod"/>
            </a:pPr>
            <a:r>
              <a:rPr lang="en" sz="1000">
                <a:solidFill>
                  <a:srgbClr val="444444"/>
                </a:solidFill>
                <a:highlight>
                  <a:srgbClr val="FFFFFF"/>
                </a:highlight>
                <a:latin typeface="Roboto Mono"/>
                <a:ea typeface="Roboto Mono"/>
                <a:cs typeface="Roboto Mono"/>
                <a:sym typeface="Roboto Mono"/>
              </a:rPr>
              <a:t>The number of “always on” instances that are running as reserved capacity.</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Gather insight and perform analysis</a:t>
            </a:r>
            <a:endParaRPr sz="1000">
              <a:solidFill>
                <a:srgbClr val="444444"/>
              </a:solidFill>
              <a:highlight>
                <a:srgbClr val="FFFFFF"/>
              </a:highlight>
              <a:latin typeface="Roboto Mono"/>
              <a:ea typeface="Roboto Mono"/>
              <a:cs typeface="Roboto Mono"/>
              <a:sym typeface="Roboto Mono"/>
            </a:endParaRPr>
          </a:p>
          <a:p>
            <a:pPr indent="-292100" lvl="2" marL="1371600" rtl="0" algn="l">
              <a:lnSpc>
                <a:spcPct val="100000"/>
              </a:lnSpc>
              <a:spcBef>
                <a:spcPts val="0"/>
              </a:spcBef>
              <a:spcAft>
                <a:spcPts val="0"/>
              </a:spcAft>
              <a:buClr>
                <a:srgbClr val="444444"/>
              </a:buClr>
              <a:buSzPts val="1000"/>
              <a:buFont typeface="Roboto Mono"/>
              <a:buAutoNum type="romanLcPeriod"/>
            </a:pPr>
            <a:r>
              <a:rPr lang="en" sz="1000">
                <a:solidFill>
                  <a:srgbClr val="444444"/>
                </a:solidFill>
                <a:highlight>
                  <a:srgbClr val="FFFFFF"/>
                </a:highlight>
                <a:latin typeface="Roboto Mono"/>
                <a:ea typeface="Roboto Mono"/>
                <a:cs typeface="Roboto Mono"/>
                <a:sym typeface="Roboto Mono"/>
              </a:rPr>
              <a:t>The Billing and Cost Management Dashboard (including Cost Explorer and Budgets), </a:t>
            </a:r>
            <a:endParaRPr sz="1000">
              <a:solidFill>
                <a:srgbClr val="444444"/>
              </a:solidFill>
              <a:highlight>
                <a:srgbClr val="FFFFFF"/>
              </a:highlight>
              <a:latin typeface="Roboto Mono"/>
              <a:ea typeface="Roboto Mono"/>
              <a:cs typeface="Roboto Mono"/>
              <a:sym typeface="Roboto Mono"/>
            </a:endParaRPr>
          </a:p>
          <a:p>
            <a:pPr indent="-292100" lvl="2" marL="1371600" rtl="0" algn="l">
              <a:lnSpc>
                <a:spcPct val="100000"/>
              </a:lnSpc>
              <a:spcBef>
                <a:spcPts val="0"/>
              </a:spcBef>
              <a:spcAft>
                <a:spcPts val="0"/>
              </a:spcAft>
              <a:buClr>
                <a:srgbClr val="444444"/>
              </a:buClr>
              <a:buSzPts val="1000"/>
              <a:buFont typeface="Roboto Mono"/>
              <a:buAutoNum type="romanLcPeriod"/>
            </a:pPr>
            <a:r>
              <a:rPr lang="en" sz="1000">
                <a:solidFill>
                  <a:srgbClr val="444444"/>
                </a:solidFill>
                <a:highlight>
                  <a:srgbClr val="FFFFFF"/>
                </a:highlight>
                <a:latin typeface="Roboto Mono"/>
                <a:ea typeface="Roboto Mono"/>
                <a:cs typeface="Roboto Mono"/>
                <a:sym typeface="Roboto Mono"/>
              </a:rPr>
              <a:t>Amazon CloudWatch, and AWS Trusted Advisor. </a:t>
            </a:r>
            <a:endParaRPr sz="1000">
              <a:solidFill>
                <a:srgbClr val="444444"/>
              </a:solidFill>
              <a:highlight>
                <a:srgbClr val="FFFFFF"/>
              </a:highlight>
              <a:latin typeface="Roboto Mono"/>
              <a:ea typeface="Roboto Mono"/>
              <a:cs typeface="Roboto Mono"/>
              <a:sym typeface="Roboto Mono"/>
            </a:endParaRPr>
          </a:p>
          <a:p>
            <a:pPr indent="-292100" lvl="1" marL="914400" rtl="0" algn="l">
              <a:lnSpc>
                <a:spcPct val="100000"/>
              </a:lnSpc>
              <a:spcBef>
                <a:spcPts val="0"/>
              </a:spcBef>
              <a:spcAft>
                <a:spcPts val="0"/>
              </a:spcAft>
              <a:buClr>
                <a:srgbClr val="444444"/>
              </a:buClr>
              <a:buSzPts val="1000"/>
              <a:buFont typeface="Roboto Mono"/>
              <a:buAutoNum type="alphaLcPeriod"/>
            </a:pPr>
            <a:r>
              <a:rPr lang="en" sz="1000">
                <a:solidFill>
                  <a:srgbClr val="444444"/>
                </a:solidFill>
                <a:highlight>
                  <a:srgbClr val="FFFFFF"/>
                </a:highlight>
                <a:latin typeface="Roboto Mono"/>
                <a:ea typeface="Roboto Mono"/>
                <a:cs typeface="Roboto Mono"/>
                <a:sym typeface="Roboto Mono"/>
              </a:rPr>
              <a:t>Report and validate</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AWS Tools for Reporting and Cost Optimization</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lang="en" sz="1000" u="sng">
                <a:solidFill>
                  <a:srgbClr val="F3F3F3"/>
                </a:solidFill>
                <a:latin typeface="Roboto Mono"/>
                <a:ea typeface="Roboto Mono"/>
                <a:cs typeface="Roboto Mono"/>
                <a:sym typeface="Roboto Mono"/>
                <a:hlinkClick r:id="rId3"/>
              </a:rPr>
              <a:t>https://docs.aws.amazon.com/whitepapers/latest/cost-optimization-laying-the-foundation/reporting-cost-optimization-tools.html</a:t>
            </a:r>
            <a:endParaRPr sz="1000">
              <a:solidFill>
                <a:srgbClr val="F3F3F3"/>
              </a:solidFill>
              <a:latin typeface="Roboto Mono"/>
              <a:ea typeface="Roboto Mono"/>
              <a:cs typeface="Roboto Mono"/>
              <a:sym typeface="Roboto Mono"/>
            </a:endParaRPr>
          </a:p>
        </p:txBody>
      </p:sp>
      <p:sp>
        <p:nvSpPr>
          <p:cNvPr id="80" name="Google Shape;80;p15"/>
          <p:cNvSpPr txBox="1"/>
          <p:nvPr/>
        </p:nvSpPr>
        <p:spPr>
          <a:xfrm>
            <a:off x="0" y="609600"/>
            <a:ext cx="87009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To help you track, report, and analyze costs over time, AWS provides several reporting and cost-optimization tools: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4"/>
              </a:rPr>
              <a:t>Cost Explorer</a:t>
            </a:r>
            <a:r>
              <a:rPr lang="en" sz="1000">
                <a:solidFill>
                  <a:srgbClr val="444444"/>
                </a:solidFill>
                <a:highlight>
                  <a:srgbClr val="FFFFFF"/>
                </a:highlight>
                <a:latin typeface="Roboto Mono"/>
                <a:ea typeface="Roboto Mono"/>
                <a:cs typeface="Roboto Mono"/>
                <a:sym typeface="Roboto Mono"/>
              </a:rPr>
              <a:t> – See patterns in AWS spend over time, project future costs, identify areas that need further inquiry, observe Reserved Instance utilization, observe Reserved Instance coverage, and receive Reserved Instance recommendations.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5"/>
              </a:rPr>
              <a:t>AWS Trusted Advisor</a:t>
            </a:r>
            <a:r>
              <a:rPr lang="en" sz="1000">
                <a:solidFill>
                  <a:srgbClr val="444444"/>
                </a:solidFill>
                <a:highlight>
                  <a:srgbClr val="FFFFFF"/>
                </a:highlight>
                <a:latin typeface="Roboto Mono"/>
                <a:ea typeface="Roboto Mono"/>
                <a:cs typeface="Roboto Mono"/>
                <a:sym typeface="Roboto Mono"/>
              </a:rPr>
              <a:t> – Get real-time identification of potential areas for optimization.</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6"/>
              </a:rPr>
              <a:t>AWS Budgets</a:t>
            </a:r>
            <a:r>
              <a:rPr lang="en" sz="1000">
                <a:solidFill>
                  <a:srgbClr val="444444"/>
                </a:solidFill>
                <a:highlight>
                  <a:srgbClr val="FFFFFF"/>
                </a:highlight>
                <a:latin typeface="Roboto Mono"/>
                <a:ea typeface="Roboto Mono"/>
                <a:cs typeface="Roboto Mono"/>
                <a:sym typeface="Roboto Mono"/>
              </a:rPr>
              <a:t> – Set custom budgets that trigger alerts when cost or usage exceed (or are forecasted to exceed) a budgeted amount. Budgets can be set based on tags and accounts as well as resource types.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7"/>
              </a:rPr>
              <a:t>Amazon CloudWatch</a:t>
            </a:r>
            <a:r>
              <a:rPr lang="en" sz="1000">
                <a:solidFill>
                  <a:srgbClr val="444444"/>
                </a:solidFill>
                <a:highlight>
                  <a:srgbClr val="FFFFFF"/>
                </a:highlight>
                <a:latin typeface="Roboto Mono"/>
                <a:ea typeface="Roboto Mono"/>
                <a:cs typeface="Roboto Mono"/>
                <a:sym typeface="Roboto Mono"/>
              </a:rPr>
              <a:t> – Collect and track metrics, monitor log files, set alarms, and automatically react to changes in AWS resources.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8"/>
              </a:rPr>
              <a:t>AWS CloudTrail</a:t>
            </a:r>
            <a:r>
              <a:rPr lang="en" sz="1000">
                <a:solidFill>
                  <a:srgbClr val="444444"/>
                </a:solidFill>
                <a:highlight>
                  <a:srgbClr val="FFFFFF"/>
                </a:highlight>
                <a:latin typeface="Roboto Mono"/>
                <a:ea typeface="Roboto Mono"/>
                <a:cs typeface="Roboto Mono"/>
                <a:sym typeface="Roboto Mono"/>
              </a:rPr>
              <a:t> – Log, continuously monitor, and retain account activity related to actions across AWS infrastructure at low cost.</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9"/>
              </a:rPr>
              <a:t>Amazon S3 Analytics</a:t>
            </a:r>
            <a:r>
              <a:rPr lang="en" sz="1000">
                <a:solidFill>
                  <a:srgbClr val="444444"/>
                </a:solidFill>
                <a:highlight>
                  <a:srgbClr val="FFFFFF"/>
                </a:highlight>
                <a:latin typeface="Roboto Mono"/>
                <a:ea typeface="Roboto Mono"/>
                <a:cs typeface="Roboto Mono"/>
                <a:sym typeface="Roboto Mono"/>
              </a:rPr>
              <a:t> – Automated analysis and visualization of Amazon S3 storage patterns to help you decide when to shift data to a different storage class.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10"/>
              </a:rPr>
              <a:t>Cost Optimization Monitor</a:t>
            </a:r>
            <a:r>
              <a:rPr lang="en" sz="1000">
                <a:solidFill>
                  <a:srgbClr val="444444"/>
                </a:solidFill>
                <a:highlight>
                  <a:srgbClr val="FFFFFF"/>
                </a:highlight>
                <a:latin typeface="Roboto Mono"/>
                <a:ea typeface="Roboto Mono"/>
                <a:cs typeface="Roboto Mono"/>
                <a:sym typeface="Roboto Mono"/>
              </a:rPr>
              <a:t> (</a:t>
            </a:r>
            <a:r>
              <a:rPr b="1" lang="en" sz="1000">
                <a:solidFill>
                  <a:srgbClr val="444444"/>
                </a:solidFill>
                <a:highlight>
                  <a:srgbClr val="FFFFFF"/>
                </a:highlight>
                <a:latin typeface="Roboto Mono"/>
                <a:ea typeface="Roboto Mono"/>
                <a:cs typeface="Roboto Mono"/>
                <a:sym typeface="Roboto Mono"/>
              </a:rPr>
              <a:t>AWS Solution</a:t>
            </a:r>
            <a:r>
              <a:rPr lang="en" sz="1000">
                <a:solidFill>
                  <a:srgbClr val="444444"/>
                </a:solidFill>
                <a:highlight>
                  <a:srgbClr val="FFFFFF"/>
                </a:highlight>
                <a:latin typeface="Roboto Mono"/>
                <a:ea typeface="Roboto Mono"/>
                <a:cs typeface="Roboto Mono"/>
                <a:sym typeface="Roboto Mono"/>
              </a:rPr>
              <a:t>) – Automatically process detailed billing reports to get granular metrics that can be searched, analyzed, and visualized in a customizable dashboard.</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11"/>
              </a:rPr>
              <a:t>EC2 Right Sizing</a:t>
            </a:r>
            <a:r>
              <a:rPr lang="en" sz="1000">
                <a:solidFill>
                  <a:srgbClr val="444444"/>
                </a:solidFill>
                <a:highlight>
                  <a:srgbClr val="FFFFFF"/>
                </a:highlight>
                <a:latin typeface="Roboto Mono"/>
                <a:ea typeface="Roboto Mono"/>
                <a:cs typeface="Roboto Mono"/>
                <a:sym typeface="Roboto Mono"/>
              </a:rPr>
              <a:t> – Analyze EC2 instance utilization data and receive reporting recommendations for right sizing EC2 instances. The tool recommends instances that better match your usage.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12"/>
              </a:rPr>
              <a:t>AWS Cost and Usage Report</a:t>
            </a:r>
            <a:r>
              <a:rPr lang="en" sz="1000">
                <a:solidFill>
                  <a:srgbClr val="444444"/>
                </a:solidFill>
                <a:highlight>
                  <a:srgbClr val="FFFFFF"/>
                </a:highlight>
                <a:latin typeface="Roboto Mono"/>
                <a:ea typeface="Roboto Mono"/>
                <a:cs typeface="Roboto Mono"/>
                <a:sym typeface="Roboto Mono"/>
              </a:rPr>
              <a:t> – Granular raw data files detailing your hourly AWS usage across accounts used for Do-It-Yourself (DIY) analysis (e.g., determining which S3 bucket is driving data transfer spend). The AWS Cost and Usage Report has dynamic columns that populate depending on the services you use.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E48700"/>
                </a:solidFill>
                <a:highlight>
                  <a:srgbClr val="FFFFFF"/>
                </a:highlight>
                <a:uFill>
                  <a:noFill/>
                </a:uFill>
                <a:latin typeface="Roboto Mono"/>
                <a:ea typeface="Roboto Mono"/>
                <a:cs typeface="Roboto Mono"/>
                <a:sym typeface="Roboto Mono"/>
                <a:hlinkClick r:id="rId13"/>
              </a:rPr>
              <a:t>Detailed Billing Report</a:t>
            </a:r>
            <a:r>
              <a:rPr lang="en" sz="1000">
                <a:solidFill>
                  <a:srgbClr val="444444"/>
                </a:solidFill>
                <a:highlight>
                  <a:srgbClr val="FFFFFF"/>
                </a:highlight>
                <a:latin typeface="Roboto Mono"/>
                <a:ea typeface="Roboto Mono"/>
                <a:cs typeface="Roboto Mono"/>
                <a:sym typeface="Roboto Mono"/>
              </a:rPr>
              <a:t> – This report is similar to the AWS Cost and Usage Report, but it has static columns. This report is eventually deprecated. We recommend that you use the AWS Cost and Usage Report instead.</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Cost optimization tools - </a:t>
            </a:r>
            <a:r>
              <a:rPr lang="en"/>
              <a:t>AWS </a:t>
            </a:r>
            <a:r>
              <a:rPr lang="en"/>
              <a:t>Cost Explorer, </a:t>
            </a:r>
            <a:r>
              <a:rPr lang="en"/>
              <a:t>AWS </a:t>
            </a:r>
            <a:r>
              <a:rPr lang="en"/>
              <a:t>Cost &amp; Usage Report, </a:t>
            </a:r>
            <a:r>
              <a:rPr lang="en"/>
              <a:t>AWS </a:t>
            </a:r>
            <a:r>
              <a:rPr lang="en"/>
              <a:t>Budgets</a:t>
            </a:r>
            <a:endParaRPr/>
          </a:p>
        </p:txBody>
      </p:sp>
      <p:pic>
        <p:nvPicPr>
          <p:cNvPr id="86" name="Google Shape;86;p16"/>
          <p:cNvPicPr preferRelativeResize="0"/>
          <p:nvPr/>
        </p:nvPicPr>
        <p:blipFill>
          <a:blip r:embed="rId3">
            <a:alphaModFix/>
          </a:blip>
          <a:stretch>
            <a:fillRect/>
          </a:stretch>
        </p:blipFill>
        <p:spPr>
          <a:xfrm>
            <a:off x="228600" y="2905050"/>
            <a:ext cx="4307500" cy="1846575"/>
          </a:xfrm>
          <a:prstGeom prst="rect">
            <a:avLst/>
          </a:prstGeom>
          <a:noFill/>
          <a:ln>
            <a:noFill/>
          </a:ln>
        </p:spPr>
      </p:pic>
      <p:sp>
        <p:nvSpPr>
          <p:cNvPr id="87" name="Google Shape;87;p16"/>
          <p:cNvSpPr txBox="1"/>
          <p:nvPr/>
        </p:nvSpPr>
        <p:spPr>
          <a:xfrm>
            <a:off x="98250" y="685800"/>
            <a:ext cx="8290500" cy="3000000"/>
          </a:xfrm>
          <a:prstGeom prst="rect">
            <a:avLst/>
          </a:prstGeom>
          <a:noFill/>
          <a:ln>
            <a:noFill/>
          </a:ln>
        </p:spPr>
        <p:txBody>
          <a:bodyPr anchorCtr="0" anchor="t" bIns="91425" lIns="91425" spcFirstLastPara="1" rIns="91425" wrap="square" tIns="91425">
            <a:noAutofit/>
          </a:bodyPr>
          <a:lstStyle/>
          <a:p>
            <a:pPr indent="-102869" lvl="0" marL="182880" rtl="0" algn="l">
              <a:lnSpc>
                <a:spcPct val="115000"/>
              </a:lnSpc>
              <a:spcBef>
                <a:spcPts val="0"/>
              </a:spcBef>
              <a:spcAft>
                <a:spcPts val="0"/>
              </a:spcAft>
              <a:buClr>
                <a:srgbClr val="333333"/>
              </a:buClr>
              <a:buSzPts val="900"/>
              <a:buFont typeface="Roboto Mono"/>
              <a:buChar char="●"/>
            </a:pPr>
            <a:r>
              <a:rPr lang="en" sz="900">
                <a:solidFill>
                  <a:srgbClr val="333333"/>
                </a:solidFill>
                <a:latin typeface="Roboto Mono"/>
                <a:ea typeface="Roboto Mono"/>
                <a:cs typeface="Roboto Mono"/>
                <a:sym typeface="Roboto Mono"/>
              </a:rPr>
              <a:t>G</a:t>
            </a:r>
            <a:r>
              <a:rPr lang="en" sz="900">
                <a:solidFill>
                  <a:srgbClr val="333333"/>
                </a:solidFill>
                <a:latin typeface="Roboto Mono"/>
                <a:ea typeface="Roboto Mono"/>
                <a:cs typeface="Roboto Mono"/>
                <a:sym typeface="Roboto Mono"/>
              </a:rPr>
              <a:t>et started quickly using </a:t>
            </a:r>
            <a:r>
              <a:rPr b="1" lang="en" sz="900">
                <a:solidFill>
                  <a:srgbClr val="0000FF"/>
                </a:solidFill>
                <a:latin typeface="Roboto Mono"/>
                <a:ea typeface="Roboto Mono"/>
                <a:cs typeface="Roboto Mono"/>
                <a:sym typeface="Roboto Mono"/>
              </a:rPr>
              <a:t>Cost Explorer</a:t>
            </a:r>
            <a:r>
              <a:rPr lang="en" sz="900">
                <a:solidFill>
                  <a:srgbClr val="333333"/>
                </a:solidFill>
                <a:latin typeface="Roboto Mono"/>
                <a:ea typeface="Roboto Mono"/>
                <a:cs typeface="Roboto Mono"/>
                <a:sym typeface="Roboto Mono"/>
              </a:rPr>
              <a:t> by exploring your data (in chart and tabular format) at a high level (for example, total costs and usage across all accounts). </a:t>
            </a:r>
            <a:endParaRPr sz="900">
              <a:solidFill>
                <a:srgbClr val="333333"/>
              </a:solidFill>
              <a:latin typeface="Roboto Mono"/>
              <a:ea typeface="Roboto Mono"/>
              <a:cs typeface="Roboto Mono"/>
              <a:sym typeface="Roboto Mono"/>
            </a:endParaRPr>
          </a:p>
          <a:p>
            <a:pPr indent="-102869" lvl="0" marL="182880" rtl="0" algn="l">
              <a:lnSpc>
                <a:spcPct val="115000"/>
              </a:lnSpc>
              <a:spcBef>
                <a:spcPts val="0"/>
              </a:spcBef>
              <a:spcAft>
                <a:spcPts val="0"/>
              </a:spcAft>
              <a:buClr>
                <a:srgbClr val="333333"/>
              </a:buClr>
              <a:buSzPts val="900"/>
              <a:buFont typeface="Roboto Mono"/>
              <a:buChar char="●"/>
            </a:pPr>
            <a:r>
              <a:rPr lang="en" sz="900">
                <a:solidFill>
                  <a:srgbClr val="333333"/>
                </a:solidFill>
                <a:latin typeface="Roboto Mono"/>
                <a:ea typeface="Roboto Mono"/>
                <a:cs typeface="Roboto Mono"/>
                <a:sym typeface="Roboto Mono"/>
              </a:rPr>
              <a:t>From there, you can create highly specific requests (for example, m2.2xlarge costs within account Y with the “project: secretProject” tag applied). You can save your progress as a custom report at any time.</a:t>
            </a:r>
            <a:endParaRPr sz="900">
              <a:solidFill>
                <a:srgbClr val="333333"/>
              </a:solidFill>
              <a:latin typeface="Roboto Mono"/>
              <a:ea typeface="Roboto Mono"/>
              <a:cs typeface="Roboto Mono"/>
              <a:sym typeface="Roboto Mono"/>
            </a:endParaRPr>
          </a:p>
          <a:p>
            <a:pPr indent="-102869" lvl="0" marL="182880" rtl="0" algn="l">
              <a:lnSpc>
                <a:spcPct val="115000"/>
              </a:lnSpc>
              <a:spcBef>
                <a:spcPts val="0"/>
              </a:spcBef>
              <a:spcAft>
                <a:spcPts val="0"/>
              </a:spcAft>
              <a:buClr>
                <a:srgbClr val="333333"/>
              </a:buClr>
              <a:buSzPts val="900"/>
              <a:buFont typeface="Roboto Mono"/>
              <a:buChar char="●"/>
            </a:pPr>
            <a:r>
              <a:rPr lang="en" sz="900">
                <a:solidFill>
                  <a:srgbClr val="333333"/>
                </a:solidFill>
                <a:latin typeface="Roboto Mono"/>
                <a:ea typeface="Roboto Mono"/>
                <a:cs typeface="Roboto Mono"/>
                <a:sym typeface="Roboto Mono"/>
              </a:rPr>
              <a:t>E</a:t>
            </a:r>
            <a:r>
              <a:rPr lang="en" sz="900">
                <a:solidFill>
                  <a:srgbClr val="333333"/>
                </a:solidFill>
                <a:latin typeface="Roboto Mono"/>
                <a:ea typeface="Roboto Mono"/>
                <a:cs typeface="Roboto Mono"/>
                <a:sym typeface="Roboto Mono"/>
              </a:rPr>
              <a:t>xamine your costs broken out by specific accounts or tags using the filtering and grouping capabilities</a:t>
            </a:r>
            <a:endParaRPr sz="900">
              <a:solidFill>
                <a:srgbClr val="333333"/>
              </a:solidFill>
              <a:latin typeface="Roboto Mono"/>
              <a:ea typeface="Roboto Mono"/>
              <a:cs typeface="Roboto Mono"/>
              <a:sym typeface="Roboto Mono"/>
            </a:endParaRPr>
          </a:p>
          <a:p>
            <a:pPr indent="-102869" lvl="0" marL="182880" rtl="0" algn="l">
              <a:lnSpc>
                <a:spcPct val="115000"/>
              </a:lnSpc>
              <a:spcBef>
                <a:spcPts val="0"/>
              </a:spcBef>
              <a:spcAft>
                <a:spcPts val="0"/>
              </a:spcAft>
              <a:buClr>
                <a:srgbClr val="333333"/>
              </a:buClr>
              <a:buSzPts val="900"/>
              <a:buFont typeface="Roboto Mono"/>
              <a:buChar char="●"/>
            </a:pPr>
            <a:r>
              <a:rPr lang="en" sz="900">
                <a:solidFill>
                  <a:srgbClr val="333333"/>
                </a:solidFill>
                <a:latin typeface="Roboto Mono"/>
                <a:ea typeface="Roboto Mono"/>
                <a:cs typeface="Roboto Mono"/>
                <a:sym typeface="Roboto Mono"/>
              </a:rPr>
              <a:t>If your organization requires granular information about costs and usage, or to craft a custom charge-back or show-back strategy, then enable the </a:t>
            </a:r>
            <a:r>
              <a:rPr b="1" lang="en" sz="900">
                <a:solidFill>
                  <a:srgbClr val="0000FF"/>
                </a:solidFill>
                <a:latin typeface="Roboto Mono"/>
                <a:ea typeface="Roboto Mono"/>
                <a:cs typeface="Roboto Mono"/>
                <a:sym typeface="Roboto Mono"/>
              </a:rPr>
              <a:t>AWS Cost &amp; Usage Report</a:t>
            </a:r>
            <a:r>
              <a:rPr lang="en" sz="900">
                <a:solidFill>
                  <a:srgbClr val="333333"/>
                </a:solidFill>
                <a:latin typeface="Roboto Mono"/>
                <a:ea typeface="Roboto Mono"/>
                <a:cs typeface="Roboto Mono"/>
                <a:sym typeface="Roboto Mono"/>
              </a:rPr>
              <a:t>. The Cost &amp; Usage Report contains the most comprehensive set of AWS cost and usage data available. It includes additional metadata about AWS services, pricing, and reservations</a:t>
            </a:r>
            <a:endParaRPr sz="900">
              <a:solidFill>
                <a:srgbClr val="333333"/>
              </a:solidFill>
              <a:latin typeface="Roboto Mono"/>
              <a:ea typeface="Roboto Mono"/>
              <a:cs typeface="Roboto Mono"/>
              <a:sym typeface="Roboto Mono"/>
            </a:endParaRPr>
          </a:p>
          <a:p>
            <a:pPr indent="-102869" lvl="0" marL="182880" rtl="0" algn="l">
              <a:lnSpc>
                <a:spcPct val="115000"/>
              </a:lnSpc>
              <a:spcBef>
                <a:spcPts val="0"/>
              </a:spcBef>
              <a:spcAft>
                <a:spcPts val="0"/>
              </a:spcAft>
              <a:buClr>
                <a:srgbClr val="333333"/>
              </a:buClr>
              <a:buSzPts val="900"/>
              <a:buFont typeface="Roboto Mono"/>
              <a:buChar char="●"/>
            </a:pPr>
            <a:r>
              <a:rPr lang="en" sz="900">
                <a:solidFill>
                  <a:srgbClr val="333333"/>
                </a:solidFill>
                <a:latin typeface="Roboto Mono"/>
                <a:ea typeface="Roboto Mono"/>
                <a:cs typeface="Roboto Mono"/>
                <a:sym typeface="Roboto Mono"/>
              </a:rPr>
              <a:t>When you have a good sense of your usage patterns and cost trends, you could decide to set budgets on your overall spending and other key cost dimensions. </a:t>
            </a:r>
            <a:r>
              <a:rPr b="1" lang="en" sz="900">
                <a:solidFill>
                  <a:srgbClr val="0000FF"/>
                </a:solidFill>
                <a:latin typeface="Roboto Mono"/>
                <a:ea typeface="Roboto Mono"/>
                <a:cs typeface="Roboto Mono"/>
                <a:sym typeface="Roboto Mono"/>
              </a:rPr>
              <a:t>AWS Budgets</a:t>
            </a:r>
            <a:r>
              <a:rPr lang="en" sz="900">
                <a:solidFill>
                  <a:srgbClr val="333333"/>
                </a:solidFill>
                <a:latin typeface="Roboto Mono"/>
                <a:ea typeface="Roboto Mono"/>
                <a:cs typeface="Roboto Mono"/>
                <a:sym typeface="Roboto Mono"/>
              </a:rPr>
              <a:t> gives you the ability to set custom budgets that alert you when you exceed (or are forecasted to exceed) your budget thresholds.</a:t>
            </a:r>
            <a:endParaRPr sz="900">
              <a:solidFill>
                <a:srgbClr val="333333"/>
              </a:solidFill>
              <a:latin typeface="Roboto Mono"/>
              <a:ea typeface="Roboto Mono"/>
              <a:cs typeface="Roboto Mono"/>
              <a:sym typeface="Roboto Mono"/>
            </a:endParaRPr>
          </a:p>
        </p:txBody>
      </p:sp>
      <p:pic>
        <p:nvPicPr>
          <p:cNvPr id="88" name="Google Shape;88;p16"/>
          <p:cNvPicPr preferRelativeResize="0"/>
          <p:nvPr/>
        </p:nvPicPr>
        <p:blipFill>
          <a:blip r:embed="rId4">
            <a:alphaModFix/>
          </a:blip>
          <a:stretch>
            <a:fillRect/>
          </a:stretch>
        </p:blipFill>
        <p:spPr>
          <a:xfrm>
            <a:off x="4692075" y="2905050"/>
            <a:ext cx="3925350" cy="18465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AWS Cost Explorer</a:t>
            </a:r>
            <a:endParaRPr/>
          </a:p>
        </p:txBody>
      </p:sp>
      <p:sp>
        <p:nvSpPr>
          <p:cNvPr id="94" name="Google Shape;94;p17"/>
          <p:cNvSpPr txBox="1"/>
          <p:nvPr/>
        </p:nvSpPr>
        <p:spPr>
          <a:xfrm>
            <a:off x="76200" y="609600"/>
            <a:ext cx="88266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Cost Explorer provides the foll. selection of default reports to help you pinpoint cost and usage trends. </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Monthly costs by AWS service</a:t>
            </a:r>
            <a:r>
              <a:rPr lang="en" sz="1000">
                <a:solidFill>
                  <a:srgbClr val="444444"/>
                </a:solidFill>
                <a:highlight>
                  <a:srgbClr val="FFFFFF"/>
                </a:highlight>
                <a:latin typeface="Roboto Mono"/>
                <a:ea typeface="Roboto Mono"/>
                <a:cs typeface="Roboto Mono"/>
                <a:sym typeface="Roboto Mono"/>
              </a:rPr>
              <a:t> – Visualize the costs and usage associated with your top five cost-accruing AWS services and get a detailed breakdown on all your services in a table view.</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Amazon EC2 monthly cost and usage</a:t>
            </a:r>
            <a:r>
              <a:rPr lang="en" sz="1000">
                <a:solidFill>
                  <a:srgbClr val="444444"/>
                </a:solidFill>
                <a:highlight>
                  <a:srgbClr val="FFFFFF"/>
                </a:highlight>
                <a:latin typeface="Roboto Mono"/>
                <a:ea typeface="Roboto Mono"/>
                <a:cs typeface="Roboto Mono"/>
                <a:sym typeface="Roboto Mono"/>
              </a:rPr>
              <a:t> – View all EC2 costs over the past three months, as well as current month-to-date costs.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Monthly costs by linked account</a:t>
            </a:r>
            <a:r>
              <a:rPr lang="en" sz="1000">
                <a:solidFill>
                  <a:srgbClr val="444444"/>
                </a:solidFill>
                <a:highlight>
                  <a:srgbClr val="FFFFFF"/>
                </a:highlight>
                <a:latin typeface="Roboto Mono"/>
                <a:ea typeface="Roboto Mono"/>
                <a:cs typeface="Roboto Mono"/>
                <a:sym typeface="Roboto Mono"/>
              </a:rPr>
              <a:t> – View the distribution of costs across your organization. To recreate this chart, add </a:t>
            </a:r>
            <a:r>
              <a:rPr b="1" lang="en" sz="1000">
                <a:solidFill>
                  <a:srgbClr val="444444"/>
                </a:solidFill>
                <a:highlight>
                  <a:srgbClr val="FFFFFF"/>
                </a:highlight>
                <a:latin typeface="Roboto Mono"/>
                <a:ea typeface="Roboto Mono"/>
                <a:cs typeface="Roboto Mono"/>
                <a:sym typeface="Roboto Mono"/>
              </a:rPr>
              <a:t>Linked Account</a:t>
            </a:r>
            <a:r>
              <a:rPr lang="en" sz="1000">
                <a:solidFill>
                  <a:srgbClr val="444444"/>
                </a:solidFill>
                <a:highlight>
                  <a:srgbClr val="FFFFFF"/>
                </a:highlight>
                <a:latin typeface="Roboto Mono"/>
                <a:ea typeface="Roboto Mono"/>
                <a:cs typeface="Roboto Mono"/>
                <a:sym typeface="Roboto Mono"/>
              </a:rPr>
              <a:t> as the grouping dimension in Cost Explorer.</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Monthly running costs</a:t>
            </a:r>
            <a:r>
              <a:rPr lang="en" sz="1000">
                <a:solidFill>
                  <a:srgbClr val="444444"/>
                </a:solidFill>
                <a:highlight>
                  <a:srgbClr val="FFFFFF"/>
                </a:highlight>
                <a:latin typeface="Roboto Mono"/>
                <a:ea typeface="Roboto Mono"/>
                <a:cs typeface="Roboto Mono"/>
                <a:sym typeface="Roboto Mono"/>
              </a:rPr>
              <a:t> – See all running costs over the past three months and view forecasted costs for the coming month, with a corresponding confidence interval.</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Reserved Instance (RI) reports</a:t>
            </a:r>
            <a:r>
              <a:rPr lang="en" sz="1000">
                <a:solidFill>
                  <a:srgbClr val="444444"/>
                </a:solidFill>
                <a:highlight>
                  <a:srgbClr val="FFFFFF"/>
                </a:highlight>
                <a:latin typeface="Roboto Mono"/>
                <a:ea typeface="Roboto Mono"/>
                <a:cs typeface="Roboto Mono"/>
                <a:sym typeface="Roboto Mono"/>
              </a:rPr>
              <a:t> </a:t>
            </a:r>
            <a:endParaRPr sz="10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To create and save personalized reports, you can use the following functionality:</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Set time interval and granularity</a:t>
            </a:r>
            <a:r>
              <a:rPr lang="en" sz="1000">
                <a:solidFill>
                  <a:srgbClr val="444444"/>
                </a:solidFill>
                <a:highlight>
                  <a:srgbClr val="FFFFFF"/>
                </a:highlight>
                <a:latin typeface="Roboto Mono"/>
                <a:ea typeface="Roboto Mono"/>
                <a:cs typeface="Roboto Mono"/>
                <a:sym typeface="Roboto Mono"/>
              </a:rPr>
              <a:t> – Set a custom time interval, and determine whether you would like to view your data monthly or daily.</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Filter/group your data</a:t>
            </a:r>
            <a:r>
              <a:rPr lang="en" sz="1000">
                <a:solidFill>
                  <a:srgbClr val="444444"/>
                </a:solidFill>
                <a:highlight>
                  <a:srgbClr val="FFFFFF"/>
                </a:highlight>
                <a:latin typeface="Roboto Mono"/>
                <a:ea typeface="Roboto Mono"/>
                <a:cs typeface="Roboto Mono"/>
                <a:sym typeface="Roboto Mono"/>
              </a:rPr>
              <a:t> – Take advantage of filtering and grouping functionality and use a variety of available dimensions.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Forecast future costs and usage</a:t>
            </a:r>
            <a:r>
              <a:rPr lang="en" sz="1000">
                <a:solidFill>
                  <a:srgbClr val="444444"/>
                </a:solidFill>
                <a:highlight>
                  <a:srgbClr val="FFFFFF"/>
                </a:highlight>
                <a:latin typeface="Roboto Mono"/>
                <a:ea typeface="Roboto Mono"/>
                <a:cs typeface="Roboto Mono"/>
                <a:sym typeface="Roboto Mono"/>
              </a:rPr>
              <a:t> – Use forecasting to get a better idea of what your costs and usage may look like in the future.</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AWS Cost Explorer - </a:t>
            </a:r>
            <a:r>
              <a:rPr lang="en"/>
              <a:t>Reserved Instances reporting</a:t>
            </a:r>
            <a:endParaRPr/>
          </a:p>
          <a:p>
            <a:pPr indent="0" lvl="0" marL="0" rtl="0" algn="l">
              <a:spcBef>
                <a:spcPts val="0"/>
              </a:spcBef>
              <a:spcAft>
                <a:spcPts val="0"/>
              </a:spcAft>
              <a:buNone/>
            </a:pPr>
            <a:r>
              <a:rPr lang="en">
                <a:solidFill>
                  <a:srgbClr val="F3F3F3"/>
                </a:solidFill>
                <a:latin typeface="Roboto Mono"/>
                <a:ea typeface="Roboto Mono"/>
                <a:cs typeface="Roboto Mono"/>
                <a:sym typeface="Roboto Mono"/>
              </a:rPr>
              <a:t>(</a:t>
            </a:r>
            <a:r>
              <a:rPr lang="en" sz="1050">
                <a:solidFill>
                  <a:srgbClr val="F3F3F3"/>
                </a:solidFill>
                <a:latin typeface="Roboto Mono"/>
                <a:ea typeface="Roboto Mono"/>
                <a:cs typeface="Roboto Mono"/>
                <a:sym typeface="Roboto Mono"/>
              </a:rPr>
              <a:t>RIs are currently offered by EC2, RDS, Redshift, ElastiCache, and Elasticsearch</a:t>
            </a:r>
            <a:r>
              <a:rPr lang="en">
                <a:solidFill>
                  <a:srgbClr val="F3F3F3"/>
                </a:solidFill>
                <a:latin typeface="Roboto Mono"/>
                <a:ea typeface="Roboto Mono"/>
                <a:cs typeface="Roboto Mono"/>
                <a:sym typeface="Roboto Mono"/>
              </a:rPr>
              <a:t>)</a:t>
            </a:r>
            <a:endParaRPr>
              <a:solidFill>
                <a:srgbClr val="F3F3F3"/>
              </a:solidFill>
              <a:latin typeface="Roboto Mono"/>
              <a:ea typeface="Roboto Mono"/>
              <a:cs typeface="Roboto Mono"/>
              <a:sym typeface="Roboto Mono"/>
            </a:endParaRPr>
          </a:p>
        </p:txBody>
      </p:sp>
      <p:pic>
        <p:nvPicPr>
          <p:cNvPr id="100" name="Google Shape;100;p18"/>
          <p:cNvPicPr preferRelativeResize="0"/>
          <p:nvPr/>
        </p:nvPicPr>
        <p:blipFill>
          <a:blip r:embed="rId3">
            <a:alphaModFix/>
          </a:blip>
          <a:stretch>
            <a:fillRect/>
          </a:stretch>
        </p:blipFill>
        <p:spPr>
          <a:xfrm>
            <a:off x="631650" y="2337975"/>
            <a:ext cx="5148627" cy="2304824"/>
          </a:xfrm>
          <a:prstGeom prst="rect">
            <a:avLst/>
          </a:prstGeom>
          <a:noFill/>
          <a:ln>
            <a:noFill/>
          </a:ln>
        </p:spPr>
      </p:pic>
      <p:sp>
        <p:nvSpPr>
          <p:cNvPr id="101" name="Google Shape;101;p18"/>
          <p:cNvSpPr txBox="1"/>
          <p:nvPr/>
        </p:nvSpPr>
        <p:spPr>
          <a:xfrm>
            <a:off x="98250" y="685800"/>
            <a:ext cx="8290500" cy="30000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rgbClr val="1F3D5C"/>
              </a:buClr>
              <a:buSzPts val="1200"/>
              <a:buFont typeface="Roboto Mono"/>
              <a:buAutoNum type="arabicPeriod"/>
            </a:pPr>
            <a:r>
              <a:rPr lang="en" sz="1200">
                <a:solidFill>
                  <a:srgbClr val="1F3D5C"/>
                </a:solidFill>
                <a:latin typeface="Roboto Mono"/>
                <a:ea typeface="Roboto Mono"/>
                <a:cs typeface="Roboto Mono"/>
                <a:sym typeface="Roboto Mono"/>
              </a:rPr>
              <a:t>Using the </a:t>
            </a:r>
            <a:r>
              <a:rPr b="1" lang="en" sz="1200">
                <a:solidFill>
                  <a:srgbClr val="0000FF"/>
                </a:solidFill>
                <a:latin typeface="Roboto Mono"/>
                <a:ea typeface="Roboto Mono"/>
                <a:cs typeface="Roboto Mono"/>
                <a:sym typeface="Roboto Mono"/>
              </a:rPr>
              <a:t>Reserved Instance reports</a:t>
            </a:r>
            <a:r>
              <a:rPr lang="en" sz="1200">
                <a:solidFill>
                  <a:srgbClr val="1F3D5C"/>
                </a:solidFill>
                <a:latin typeface="Roboto Mono"/>
                <a:ea typeface="Roboto Mono"/>
                <a:cs typeface="Roboto Mono"/>
                <a:sym typeface="Roboto Mono"/>
              </a:rPr>
              <a:t> in </a:t>
            </a:r>
            <a:r>
              <a:rPr b="1" lang="en" sz="1200">
                <a:solidFill>
                  <a:srgbClr val="0000FF"/>
                </a:solidFill>
                <a:latin typeface="Roboto Mono"/>
                <a:ea typeface="Roboto Mono"/>
                <a:cs typeface="Roboto Mono"/>
                <a:sym typeface="Roboto Mono"/>
              </a:rPr>
              <a:t>AWS Cost Explorer</a:t>
            </a:r>
            <a:endParaRPr b="1" sz="1200">
              <a:solidFill>
                <a:srgbClr val="0000FF"/>
              </a:solidFill>
              <a:latin typeface="Roboto Mono"/>
              <a:ea typeface="Roboto Mono"/>
              <a:cs typeface="Roboto Mono"/>
              <a:sym typeface="Roboto Mono"/>
            </a:endParaRPr>
          </a:p>
          <a:p>
            <a:pPr indent="-63500" lvl="1" marL="365760" marR="182880" rtl="0" algn="l">
              <a:lnSpc>
                <a:spcPct val="100000"/>
              </a:lnSpc>
              <a:spcBef>
                <a:spcPts val="0"/>
              </a:spcBef>
              <a:spcAft>
                <a:spcPts val="0"/>
              </a:spcAft>
              <a:buClr>
                <a:srgbClr val="1F3D5C"/>
              </a:buClr>
              <a:buSzPts val="1000"/>
              <a:buFont typeface="Roboto Mono"/>
              <a:buChar char="○"/>
            </a:pPr>
            <a:r>
              <a:rPr b="1" lang="en" sz="1000">
                <a:solidFill>
                  <a:srgbClr val="0000FF"/>
                </a:solidFill>
                <a:latin typeface="Roboto Mono"/>
                <a:ea typeface="Roboto Mono"/>
                <a:cs typeface="Roboto Mono"/>
                <a:sym typeface="Roboto Mono"/>
              </a:rPr>
              <a:t>RI Utilization </a:t>
            </a:r>
            <a:r>
              <a:rPr lang="en" sz="1000">
                <a:solidFill>
                  <a:srgbClr val="1F3D5C"/>
                </a:solidFill>
                <a:latin typeface="Roboto Mono"/>
                <a:ea typeface="Roboto Mono"/>
                <a:cs typeface="Roboto Mono"/>
                <a:sym typeface="Roboto Mono"/>
              </a:rPr>
              <a:t>- </a:t>
            </a:r>
            <a:r>
              <a:rPr lang="en" sz="1000">
                <a:solidFill>
                  <a:srgbClr val="333333"/>
                </a:solidFill>
                <a:latin typeface="Roboto Mono"/>
                <a:ea typeface="Roboto Mono"/>
                <a:cs typeface="Roboto Mono"/>
                <a:sym typeface="Roboto Mono"/>
              </a:rPr>
              <a:t> % of purchased RI hours consumed by instances during a period of time</a:t>
            </a:r>
            <a:endParaRPr sz="1000">
              <a:solidFill>
                <a:srgbClr val="1F3D5C"/>
              </a:solidFill>
              <a:latin typeface="Roboto Mono"/>
              <a:ea typeface="Roboto Mono"/>
              <a:cs typeface="Roboto Mono"/>
              <a:sym typeface="Roboto Mono"/>
            </a:endParaRPr>
          </a:p>
          <a:p>
            <a:pPr indent="-63500" lvl="1" marL="365760" marR="182880" rtl="0" algn="l">
              <a:lnSpc>
                <a:spcPct val="100000"/>
              </a:lnSpc>
              <a:spcBef>
                <a:spcPts val="0"/>
              </a:spcBef>
              <a:spcAft>
                <a:spcPts val="0"/>
              </a:spcAft>
              <a:buClr>
                <a:srgbClr val="1F3D5C"/>
              </a:buClr>
              <a:buSzPts val="1000"/>
              <a:buFont typeface="Roboto Mono"/>
              <a:buChar char="○"/>
            </a:pPr>
            <a:r>
              <a:rPr b="1" lang="en" sz="1000">
                <a:solidFill>
                  <a:srgbClr val="0000FF"/>
                </a:solidFill>
                <a:latin typeface="Roboto Mono"/>
                <a:ea typeface="Roboto Mono"/>
                <a:cs typeface="Roboto Mono"/>
                <a:sym typeface="Roboto Mono"/>
              </a:rPr>
              <a:t>RI Coverage </a:t>
            </a:r>
            <a:r>
              <a:rPr lang="en" sz="1000">
                <a:solidFill>
                  <a:srgbClr val="1F3D5C"/>
                </a:solidFill>
                <a:latin typeface="Roboto Mono"/>
                <a:ea typeface="Roboto Mono"/>
                <a:cs typeface="Roboto Mono"/>
                <a:sym typeface="Roboto Mono"/>
              </a:rPr>
              <a:t>- </a:t>
            </a:r>
            <a:r>
              <a:rPr lang="en" sz="1000">
                <a:solidFill>
                  <a:srgbClr val="333333"/>
                </a:solidFill>
                <a:latin typeface="Roboto Mono"/>
                <a:ea typeface="Roboto Mono"/>
                <a:cs typeface="Roboto Mono"/>
                <a:sym typeface="Roboto Mono"/>
              </a:rPr>
              <a:t>discover how much of your overall instance usage is covered by RIs, so that you can make informed decisions about when to purchase or modify an RI to ensure maximum coverage</a:t>
            </a:r>
            <a:endParaRPr sz="1000">
              <a:solidFill>
                <a:srgbClr val="1F3D5C"/>
              </a:solidFill>
              <a:latin typeface="Roboto Mono"/>
              <a:ea typeface="Roboto Mono"/>
              <a:cs typeface="Roboto Mono"/>
              <a:sym typeface="Roboto Mono"/>
            </a:endParaRPr>
          </a:p>
          <a:p>
            <a:pPr indent="0" lvl="0" marL="182880" marR="182880" rtl="0" algn="l">
              <a:lnSpc>
                <a:spcPct val="100000"/>
              </a:lnSpc>
              <a:spcBef>
                <a:spcPts val="0"/>
              </a:spcBef>
              <a:spcAft>
                <a:spcPts val="0"/>
              </a:spcAft>
              <a:buNone/>
            </a:pPr>
            <a:r>
              <a:t/>
            </a:r>
            <a:endParaRPr sz="1100">
              <a:solidFill>
                <a:srgbClr val="333333"/>
              </a:solidFill>
              <a:latin typeface="Roboto Mono"/>
              <a:ea typeface="Roboto Mono"/>
              <a:cs typeface="Roboto Mono"/>
              <a:sym typeface="Roboto Mono"/>
            </a:endParaRPr>
          </a:p>
          <a:p>
            <a:pPr indent="-304800" lvl="0" marL="457200" rtl="0" algn="l">
              <a:spcBef>
                <a:spcPts val="0"/>
              </a:spcBef>
              <a:spcAft>
                <a:spcPts val="0"/>
              </a:spcAft>
              <a:buClr>
                <a:srgbClr val="1F3D5C"/>
              </a:buClr>
              <a:buSzPts val="1200"/>
              <a:buFont typeface="Roboto Mono"/>
              <a:buAutoNum type="arabicPeriod"/>
            </a:pPr>
            <a:r>
              <a:rPr lang="en" sz="1200">
                <a:solidFill>
                  <a:srgbClr val="1F3D5C"/>
                </a:solidFill>
                <a:latin typeface="Roboto Mono"/>
                <a:ea typeface="Roboto Mono"/>
                <a:cs typeface="Roboto Mono"/>
                <a:sym typeface="Roboto Mono"/>
              </a:rPr>
              <a:t>Access </a:t>
            </a:r>
            <a:r>
              <a:rPr b="1" lang="en" sz="1200">
                <a:solidFill>
                  <a:srgbClr val="0000FF"/>
                </a:solidFill>
                <a:latin typeface="Roboto Mono"/>
                <a:ea typeface="Roboto Mono"/>
                <a:cs typeface="Roboto Mono"/>
                <a:sym typeface="Roboto Mono"/>
              </a:rPr>
              <a:t>RI purchase recommendations </a:t>
            </a:r>
            <a:r>
              <a:rPr lang="en" sz="1200">
                <a:solidFill>
                  <a:srgbClr val="1F3D5C"/>
                </a:solidFill>
                <a:latin typeface="Roboto Mono"/>
                <a:ea typeface="Roboto Mono"/>
                <a:cs typeface="Roboto Mono"/>
                <a:sym typeface="Roboto Mono"/>
              </a:rPr>
              <a:t>via </a:t>
            </a:r>
            <a:r>
              <a:rPr b="1" lang="en" sz="1200">
                <a:solidFill>
                  <a:srgbClr val="1F3D5C"/>
                </a:solidFill>
                <a:latin typeface="Roboto Mono"/>
                <a:ea typeface="Roboto Mono"/>
                <a:cs typeface="Roboto Mono"/>
                <a:sym typeface="Roboto Mono"/>
              </a:rPr>
              <a:t>AWS Cost Explorer</a:t>
            </a:r>
            <a:endParaRPr b="1" sz="1200">
              <a:solidFill>
                <a:srgbClr val="1F3D5C"/>
              </a:solidFill>
              <a:latin typeface="Roboto Mono"/>
              <a:ea typeface="Roboto Mono"/>
              <a:cs typeface="Roboto Mono"/>
              <a:sym typeface="Roboto Mono"/>
            </a:endParaRPr>
          </a:p>
          <a:p>
            <a:pPr indent="-304800" lvl="0" marL="457200" rtl="0" algn="l">
              <a:lnSpc>
                <a:spcPct val="100000"/>
              </a:lnSpc>
              <a:spcBef>
                <a:spcPts val="0"/>
              </a:spcBef>
              <a:spcAft>
                <a:spcPts val="0"/>
              </a:spcAft>
              <a:buClr>
                <a:srgbClr val="1F3D5C"/>
              </a:buClr>
              <a:buSzPts val="1200"/>
              <a:buFont typeface="Roboto Mono"/>
              <a:buAutoNum type="arabicPeriod"/>
            </a:pPr>
            <a:r>
              <a:rPr lang="en" sz="1200">
                <a:solidFill>
                  <a:srgbClr val="1F3D5C"/>
                </a:solidFill>
                <a:latin typeface="Roboto Mono"/>
                <a:ea typeface="Roboto Mono"/>
                <a:cs typeface="Roboto Mono"/>
                <a:sym typeface="Roboto Mono"/>
              </a:rPr>
              <a:t>Using the </a:t>
            </a:r>
            <a:r>
              <a:rPr b="1" lang="en" sz="1200">
                <a:solidFill>
                  <a:srgbClr val="0000FF"/>
                </a:solidFill>
                <a:latin typeface="Roboto Mono"/>
                <a:ea typeface="Roboto Mono"/>
                <a:cs typeface="Roboto Mono"/>
                <a:sym typeface="Roboto Mono"/>
              </a:rPr>
              <a:t>AWS Cost &amp; Usage Report</a:t>
            </a:r>
            <a:r>
              <a:rPr lang="en" sz="1200">
                <a:solidFill>
                  <a:srgbClr val="1F3D5C"/>
                </a:solidFill>
                <a:latin typeface="Roboto Mono"/>
                <a:ea typeface="Roboto Mono"/>
                <a:cs typeface="Roboto Mono"/>
                <a:sym typeface="Roboto Mono"/>
              </a:rPr>
              <a:t> to understand your RIs</a:t>
            </a:r>
            <a:endParaRPr sz="1200">
              <a:solidFill>
                <a:srgbClr val="1F3D5C"/>
              </a:solidFill>
              <a:latin typeface="Roboto Mono"/>
              <a:ea typeface="Roboto Mono"/>
              <a:cs typeface="Roboto Mono"/>
              <a:sym typeface="Roboto Mono"/>
            </a:endParaRPr>
          </a:p>
          <a:p>
            <a:pPr indent="-304800" lvl="0" marL="457200" marR="0" rtl="0" algn="l">
              <a:lnSpc>
                <a:spcPct val="100000"/>
              </a:lnSpc>
              <a:spcBef>
                <a:spcPts val="0"/>
              </a:spcBef>
              <a:spcAft>
                <a:spcPts val="0"/>
              </a:spcAft>
              <a:buClr>
                <a:srgbClr val="1F3D5C"/>
              </a:buClr>
              <a:buSzPts val="1200"/>
              <a:buFont typeface="Roboto Mono"/>
              <a:buAutoNum type="arabicPeriod"/>
            </a:pPr>
            <a:r>
              <a:rPr lang="en" sz="1200">
                <a:solidFill>
                  <a:srgbClr val="1F3D5C"/>
                </a:solidFill>
                <a:latin typeface="Roboto Mono"/>
                <a:ea typeface="Roboto Mono"/>
                <a:cs typeface="Roboto Mono"/>
                <a:sym typeface="Roboto Mono"/>
              </a:rPr>
              <a:t>Track your RIs by receiving RI utilization and coverage alerts w/ </a:t>
            </a:r>
            <a:r>
              <a:rPr b="1" lang="en" sz="1200">
                <a:solidFill>
                  <a:srgbClr val="0000FF"/>
                </a:solidFill>
                <a:latin typeface="Roboto Mono"/>
                <a:ea typeface="Roboto Mono"/>
                <a:cs typeface="Roboto Mono"/>
                <a:sym typeface="Roboto Mono"/>
              </a:rPr>
              <a:t>AWS Budgets</a:t>
            </a:r>
            <a:endParaRPr b="1" sz="1200">
              <a:solidFill>
                <a:srgbClr val="0000FF"/>
              </a:solidFill>
              <a:latin typeface="Roboto Mono"/>
              <a:ea typeface="Roboto Mono"/>
              <a:cs typeface="Roboto Mono"/>
              <a:sym typeface="Roboto Mono"/>
            </a:endParaRPr>
          </a:p>
          <a:p>
            <a:pPr indent="0" lvl="0" marL="182880" marR="182880" rtl="0" algn="l">
              <a:lnSpc>
                <a:spcPct val="100000"/>
              </a:lnSpc>
              <a:spcBef>
                <a:spcPts val="0"/>
              </a:spcBef>
              <a:spcAft>
                <a:spcPts val="0"/>
              </a:spcAft>
              <a:buNone/>
            </a:pPr>
            <a:r>
              <a:t/>
            </a:r>
            <a:endParaRPr sz="1100">
              <a:solidFill>
                <a:srgbClr val="333333"/>
              </a:solidFill>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Reserved Instances reporting - RI Utilization report</a:t>
            </a:r>
            <a:endParaRPr/>
          </a:p>
          <a:p>
            <a:pPr indent="0" lvl="0" marL="0" rtl="0" algn="l">
              <a:spcBef>
                <a:spcPts val="0"/>
              </a:spcBef>
              <a:spcAft>
                <a:spcPts val="0"/>
              </a:spcAft>
              <a:buNone/>
            </a:pPr>
            <a:r>
              <a:rPr lang="en" sz="1000" u="sng">
                <a:solidFill>
                  <a:srgbClr val="F3F3F3"/>
                </a:solidFill>
                <a:latin typeface="Roboto Mono"/>
                <a:ea typeface="Roboto Mono"/>
                <a:cs typeface="Roboto Mono"/>
                <a:sym typeface="Roboto Mono"/>
                <a:hlinkClick r:id="rId3"/>
              </a:rPr>
              <a:t>https://aws.amazon.com/blogs/enterprise-strategy/managing-your-cost-savings-with-amazon-reserved-instances/</a:t>
            </a:r>
            <a:endParaRPr sz="1000">
              <a:solidFill>
                <a:srgbClr val="F3F3F3"/>
              </a:solidFill>
              <a:latin typeface="Roboto Mono"/>
              <a:ea typeface="Roboto Mono"/>
              <a:cs typeface="Roboto Mono"/>
              <a:sym typeface="Roboto Mono"/>
            </a:endParaRPr>
          </a:p>
        </p:txBody>
      </p:sp>
      <p:sp>
        <p:nvSpPr>
          <p:cNvPr id="107" name="Google Shape;107;p19"/>
          <p:cNvSpPr txBox="1"/>
          <p:nvPr/>
        </p:nvSpPr>
        <p:spPr>
          <a:xfrm>
            <a:off x="0" y="762000"/>
            <a:ext cx="8422200" cy="3000000"/>
          </a:xfrm>
          <a:prstGeom prst="rect">
            <a:avLst/>
          </a:prstGeom>
          <a:noFill/>
          <a:ln>
            <a:noFill/>
          </a:ln>
        </p:spPr>
        <p:txBody>
          <a:bodyPr anchorCtr="0" anchor="t" bIns="91425" lIns="91425" spcFirstLastPara="1" rIns="91425" wrap="square" tIns="91425">
            <a:noAutofit/>
          </a:bodyPr>
          <a:lstStyle/>
          <a:p>
            <a:pPr indent="0" lvl="0" marL="0" marR="182880" rtl="0" algn="l">
              <a:spcBef>
                <a:spcPts val="0"/>
              </a:spcBef>
              <a:spcAft>
                <a:spcPts val="0"/>
              </a:spcAft>
              <a:buNone/>
            </a:pPr>
            <a:r>
              <a:rPr b="1" lang="en" sz="1000">
                <a:solidFill>
                  <a:srgbClr val="0000FF"/>
                </a:solidFill>
                <a:latin typeface="Roboto Mono"/>
                <a:ea typeface="Roboto Mono"/>
                <a:cs typeface="Roboto Mono"/>
                <a:sym typeface="Roboto Mono"/>
              </a:rPr>
              <a:t>RI Utilization report in AWS Cost Explorer </a:t>
            </a:r>
            <a:r>
              <a:rPr lang="en" sz="1000">
                <a:solidFill>
                  <a:srgbClr val="1F3D5C"/>
                </a:solidFill>
                <a:latin typeface="Roboto Mono"/>
                <a:ea typeface="Roboto Mono"/>
                <a:cs typeface="Roboto Mono"/>
                <a:sym typeface="Roboto Mono"/>
              </a:rPr>
              <a:t>- </a:t>
            </a:r>
            <a:r>
              <a:rPr lang="en" sz="1000">
                <a:solidFill>
                  <a:srgbClr val="333333"/>
                </a:solidFill>
                <a:latin typeface="Roboto Mono"/>
                <a:ea typeface="Roboto Mono"/>
                <a:cs typeface="Roboto Mono"/>
                <a:sym typeface="Roboto Mono"/>
              </a:rPr>
              <a:t> </a:t>
            </a:r>
            <a:endParaRPr sz="1000">
              <a:solidFill>
                <a:srgbClr val="333333"/>
              </a:solidFill>
              <a:latin typeface="Roboto Mono"/>
              <a:ea typeface="Roboto Mono"/>
              <a:cs typeface="Roboto Mono"/>
              <a:sym typeface="Roboto Mono"/>
            </a:endParaRPr>
          </a:p>
          <a:p>
            <a:pPr indent="-203834" lvl="0" marL="274320" marR="182880" rtl="0" algn="l">
              <a:spcBef>
                <a:spcPts val="0"/>
              </a:spcBef>
              <a:spcAft>
                <a:spcPts val="0"/>
              </a:spcAft>
              <a:buClr>
                <a:srgbClr val="333333"/>
              </a:buClr>
              <a:buSzPts val="1050"/>
              <a:buFont typeface="Roboto Mono"/>
              <a:buChar char="●"/>
            </a:pPr>
            <a:r>
              <a:rPr lang="en" sz="1050">
                <a:solidFill>
                  <a:srgbClr val="333333"/>
                </a:solidFill>
                <a:latin typeface="Roboto Mono"/>
                <a:ea typeface="Roboto Mono"/>
                <a:cs typeface="Roboto Mono"/>
                <a:sym typeface="Roboto Mono"/>
              </a:rPr>
              <a:t>RI utilization is defined as the % of purchased hours that received the discounted hourly rate over a user defined period of time. Therefore, the more reservation hours you use, the greater your savings, so it is important to keep an eye on your reservation utilization.</a:t>
            </a:r>
            <a:endParaRPr sz="1050">
              <a:solidFill>
                <a:srgbClr val="333333"/>
              </a:solidFill>
              <a:latin typeface="Roboto Mono"/>
              <a:ea typeface="Roboto Mono"/>
              <a:cs typeface="Roboto Mono"/>
              <a:sym typeface="Roboto Mono"/>
            </a:endParaRPr>
          </a:p>
          <a:p>
            <a:pPr indent="-203834" lvl="0" marL="274320" marR="182880" rtl="0" algn="l">
              <a:spcBef>
                <a:spcPts val="0"/>
              </a:spcBef>
              <a:spcAft>
                <a:spcPts val="0"/>
              </a:spcAft>
              <a:buClr>
                <a:srgbClr val="333333"/>
              </a:buClr>
              <a:buSzPts val="1050"/>
              <a:buFont typeface="Roboto Mono"/>
              <a:buChar char="●"/>
            </a:pPr>
            <a:r>
              <a:rPr lang="en" sz="1050">
                <a:solidFill>
                  <a:srgbClr val="333333"/>
                </a:solidFill>
                <a:latin typeface="Roboto Mono"/>
                <a:ea typeface="Roboto Mono"/>
                <a:cs typeface="Roboto Mono"/>
                <a:sym typeface="Roboto Mono"/>
              </a:rPr>
              <a:t>This report provides a summary of your reservation-related savings as compared to on-demand prices, while also helping you to visualize your utilization at a high level (e.g., your average utilization across all of your Amazon EC2 RIs). </a:t>
            </a:r>
            <a:endParaRPr sz="1050">
              <a:solidFill>
                <a:srgbClr val="333333"/>
              </a:solidFill>
              <a:latin typeface="Roboto Mono"/>
              <a:ea typeface="Roboto Mono"/>
              <a:cs typeface="Roboto Mono"/>
              <a:sym typeface="Roboto Mono"/>
            </a:endParaRPr>
          </a:p>
          <a:p>
            <a:pPr indent="-203834" lvl="0" marL="274320" marR="182880" rtl="0" algn="l">
              <a:spcBef>
                <a:spcPts val="0"/>
              </a:spcBef>
              <a:spcAft>
                <a:spcPts val="0"/>
              </a:spcAft>
              <a:buClr>
                <a:srgbClr val="333333"/>
              </a:buClr>
              <a:buSzPts val="1050"/>
              <a:buFont typeface="Roboto Mono"/>
              <a:buChar char="●"/>
            </a:pPr>
            <a:r>
              <a:rPr lang="en" sz="1050">
                <a:solidFill>
                  <a:srgbClr val="333333"/>
                </a:solidFill>
                <a:latin typeface="Roboto Mono"/>
                <a:ea typeface="Roboto Mono"/>
                <a:cs typeface="Roboto Mono"/>
                <a:sym typeface="Roboto Mono"/>
              </a:rPr>
              <a:t>From there, you can drill down further into your utilization data using the available filters. Also set a custom utilization target to see how you are tracking toward your utilization goals.</a:t>
            </a:r>
            <a:endParaRPr sz="1050">
              <a:solidFill>
                <a:srgbClr val="333333"/>
              </a:solidFill>
              <a:latin typeface="Roboto Mono"/>
              <a:ea typeface="Roboto Mono"/>
              <a:cs typeface="Roboto Mono"/>
              <a:sym typeface="Roboto Mono"/>
            </a:endParaRPr>
          </a:p>
          <a:p>
            <a:pPr indent="-203834" lvl="0" marL="274320" marR="182880" rtl="0" algn="l">
              <a:lnSpc>
                <a:spcPct val="100000"/>
              </a:lnSpc>
              <a:spcBef>
                <a:spcPts val="0"/>
              </a:spcBef>
              <a:spcAft>
                <a:spcPts val="0"/>
              </a:spcAft>
              <a:buClr>
                <a:srgbClr val="333333"/>
              </a:buClr>
              <a:buSzPts val="1050"/>
              <a:buFont typeface="Roboto Mono"/>
              <a:buChar char="●"/>
            </a:pPr>
            <a:r>
              <a:rPr lang="en" sz="1050">
                <a:solidFill>
                  <a:srgbClr val="333333"/>
                </a:solidFill>
                <a:latin typeface="Roboto Mono"/>
                <a:ea typeface="Roboto Mono"/>
                <a:cs typeface="Roboto Mono"/>
                <a:sym typeface="Roboto Mono"/>
              </a:rPr>
              <a:t>Receiving Proactive RI Utilization Alerts via AWS Budgets. </a:t>
            </a:r>
            <a:r>
              <a:rPr lang="en" sz="1050">
                <a:solidFill>
                  <a:srgbClr val="333333"/>
                </a:solidFill>
              </a:rPr>
              <a:t>(</a:t>
            </a:r>
            <a:r>
              <a:rPr lang="en" sz="900">
                <a:solidFill>
                  <a:srgbClr val="9900FF"/>
                </a:solidFill>
                <a:latin typeface="Roboto Mono"/>
                <a:ea typeface="Roboto Mono"/>
                <a:cs typeface="Roboto Mono"/>
                <a:sym typeface="Roboto Mono"/>
              </a:rPr>
              <a:t>Please note that AWS Budgets is available to both master and member accounts. While master (payer) accounts are able to set up RI utilization budgets for all reservations within their organization, budgets created by member (linked) accounts track only their own utilization of the subscriptions that they own.</a:t>
            </a:r>
            <a:r>
              <a:rPr lang="en" sz="1050">
                <a:solidFill>
                  <a:srgbClr val="333333"/>
                </a:solidFill>
              </a:rPr>
              <a:t>)</a:t>
            </a:r>
            <a:endParaRPr sz="1050">
              <a:solidFill>
                <a:srgbClr val="333333"/>
              </a:solidFill>
              <a:latin typeface="Roboto Mono"/>
              <a:ea typeface="Roboto Mono"/>
              <a:cs typeface="Roboto Mono"/>
              <a:sym typeface="Roboto Mono"/>
            </a:endParaRPr>
          </a:p>
        </p:txBody>
      </p:sp>
      <p:pic>
        <p:nvPicPr>
          <p:cNvPr id="108" name="Google Shape;108;p19"/>
          <p:cNvPicPr preferRelativeResize="0"/>
          <p:nvPr/>
        </p:nvPicPr>
        <p:blipFill>
          <a:blip r:embed="rId4">
            <a:alphaModFix/>
          </a:blip>
          <a:stretch>
            <a:fillRect/>
          </a:stretch>
        </p:blipFill>
        <p:spPr>
          <a:xfrm>
            <a:off x="4437350" y="3201881"/>
            <a:ext cx="4630449" cy="1577450"/>
          </a:xfrm>
          <a:prstGeom prst="rect">
            <a:avLst/>
          </a:prstGeom>
          <a:noFill/>
          <a:ln>
            <a:noFill/>
          </a:ln>
        </p:spPr>
      </p:pic>
      <p:pic>
        <p:nvPicPr>
          <p:cNvPr id="109" name="Google Shape;109;p19"/>
          <p:cNvPicPr preferRelativeResize="0"/>
          <p:nvPr/>
        </p:nvPicPr>
        <p:blipFill>
          <a:blip r:embed="rId5">
            <a:alphaModFix/>
          </a:blip>
          <a:stretch>
            <a:fillRect/>
          </a:stretch>
        </p:blipFill>
        <p:spPr>
          <a:xfrm>
            <a:off x="58750" y="3067275"/>
            <a:ext cx="4292127" cy="1846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Cost &amp; Usage Report</a:t>
            </a:r>
            <a:endParaRPr/>
          </a:p>
          <a:p>
            <a:pPr indent="0" lvl="0" marL="0" rtl="0" algn="l">
              <a:spcBef>
                <a:spcPts val="0"/>
              </a:spcBef>
              <a:spcAft>
                <a:spcPts val="0"/>
              </a:spcAft>
              <a:buNone/>
            </a:pPr>
            <a:r>
              <a:rPr lang="en" sz="1000" u="sng">
                <a:solidFill>
                  <a:srgbClr val="F3F3F3"/>
                </a:solidFill>
                <a:latin typeface="Roboto Mono"/>
                <a:ea typeface="Roboto Mono"/>
                <a:cs typeface="Roboto Mono"/>
                <a:sym typeface="Roboto Mono"/>
                <a:hlinkClick r:id="rId3"/>
              </a:rPr>
              <a:t>https://aws.amazon.com/blogs/enterprise-strategy/the-aws-cost-usage-report-the-next-step-on-your-cost-management-journey/</a:t>
            </a:r>
            <a:endParaRPr sz="1000">
              <a:solidFill>
                <a:srgbClr val="F3F3F3"/>
              </a:solidFill>
              <a:latin typeface="Roboto Mono"/>
              <a:ea typeface="Roboto Mono"/>
              <a:cs typeface="Roboto Mono"/>
              <a:sym typeface="Roboto Mono"/>
            </a:endParaRPr>
          </a:p>
        </p:txBody>
      </p:sp>
      <p:sp>
        <p:nvSpPr>
          <p:cNvPr id="115" name="Google Shape;115;p20"/>
          <p:cNvSpPr txBox="1"/>
          <p:nvPr/>
        </p:nvSpPr>
        <p:spPr>
          <a:xfrm>
            <a:off x="0" y="762000"/>
            <a:ext cx="8925000" cy="3000000"/>
          </a:xfrm>
          <a:prstGeom prst="rect">
            <a:avLst/>
          </a:prstGeom>
          <a:noFill/>
          <a:ln>
            <a:noFill/>
          </a:ln>
        </p:spPr>
        <p:txBody>
          <a:bodyPr anchorCtr="0" anchor="t" bIns="91425" lIns="91425" spcFirstLastPara="1" rIns="91425" wrap="square" tIns="91425">
            <a:noAutofit/>
          </a:bodyPr>
          <a:lstStyle/>
          <a:p>
            <a:pPr indent="-109219" lvl="0" marL="182880" rtl="0" algn="l">
              <a:spcBef>
                <a:spcPts val="0"/>
              </a:spcBef>
              <a:spcAft>
                <a:spcPts val="0"/>
              </a:spcAft>
              <a:buClr>
                <a:srgbClr val="333333"/>
              </a:buClr>
              <a:buSzPts val="1000"/>
              <a:buFont typeface="Roboto Mono"/>
              <a:buChar char="-"/>
            </a:pPr>
            <a:r>
              <a:rPr lang="en" sz="1000">
                <a:solidFill>
                  <a:srgbClr val="333333"/>
                </a:solidFill>
                <a:latin typeface="Roboto Mono"/>
                <a:ea typeface="Roboto Mono"/>
                <a:cs typeface="Roboto Mono"/>
                <a:sym typeface="Roboto Mono"/>
              </a:rPr>
              <a:t>AWS Billing Reports (which include the Cost &amp; Usage Report and the legacy Detailed Billing Reports) are delivered at least once per day. The </a:t>
            </a:r>
            <a:r>
              <a:rPr b="1" lang="en" sz="1000">
                <a:solidFill>
                  <a:srgbClr val="333333"/>
                </a:solidFill>
                <a:latin typeface="Roboto Mono"/>
                <a:ea typeface="Roboto Mono"/>
                <a:cs typeface="Roboto Mono"/>
                <a:sym typeface="Roboto Mono"/>
              </a:rPr>
              <a:t>most comprehensive source of information available </a:t>
            </a:r>
            <a:r>
              <a:rPr lang="en" sz="1000">
                <a:solidFill>
                  <a:srgbClr val="333333"/>
                </a:solidFill>
                <a:latin typeface="Roboto Mono"/>
                <a:ea typeface="Roboto Mono"/>
                <a:cs typeface="Roboto Mono"/>
                <a:sym typeface="Roboto Mono"/>
              </a:rPr>
              <a:t>regarding your AWS usage is contained within the Cost &amp; Usage Report. </a:t>
            </a:r>
            <a:endParaRPr sz="1000">
              <a:solidFill>
                <a:srgbClr val="333333"/>
              </a:solidFill>
              <a:latin typeface="Roboto Mono"/>
              <a:ea typeface="Roboto Mono"/>
              <a:cs typeface="Roboto Mono"/>
              <a:sym typeface="Roboto Mono"/>
            </a:endParaRPr>
          </a:p>
          <a:p>
            <a:pPr indent="-109219" lvl="0" marL="182880" rtl="0" algn="l">
              <a:spcBef>
                <a:spcPts val="1000"/>
              </a:spcBef>
              <a:spcAft>
                <a:spcPts val="0"/>
              </a:spcAft>
              <a:buClr>
                <a:srgbClr val="333333"/>
              </a:buClr>
              <a:buSzPts val="1000"/>
              <a:buFont typeface="Roboto Mono"/>
              <a:buChar char="-"/>
            </a:pPr>
            <a:r>
              <a:rPr lang="en" sz="1000">
                <a:solidFill>
                  <a:srgbClr val="333333"/>
                </a:solidFill>
                <a:latin typeface="Roboto Mono"/>
                <a:ea typeface="Roboto Mono"/>
                <a:cs typeface="Roboto Mono"/>
                <a:sym typeface="Roboto Mono"/>
              </a:rPr>
              <a:t>At a high level, these reports contain information about the following: a</a:t>
            </a:r>
            <a:r>
              <a:rPr b="1" lang="en" sz="1000">
                <a:solidFill>
                  <a:srgbClr val="333333"/>
                </a:solidFill>
                <a:latin typeface="Roboto Mono"/>
                <a:ea typeface="Roboto Mono"/>
                <a:cs typeface="Roboto Mono"/>
                <a:sym typeface="Roboto Mono"/>
              </a:rPr>
              <a:t>ccounts, billing, line item details, reservations, pricing, products, and tags</a:t>
            </a:r>
            <a:r>
              <a:rPr lang="en" sz="1000">
                <a:solidFill>
                  <a:srgbClr val="333333"/>
                </a:solidFill>
                <a:latin typeface="Roboto Mono"/>
                <a:ea typeface="Roboto Mono"/>
                <a:cs typeface="Roboto Mono"/>
                <a:sym typeface="Roboto Mono"/>
              </a:rPr>
              <a:t>. </a:t>
            </a:r>
            <a:endParaRPr sz="1000">
              <a:solidFill>
                <a:srgbClr val="333333"/>
              </a:solidFill>
              <a:latin typeface="Roboto Mono"/>
              <a:ea typeface="Roboto Mono"/>
              <a:cs typeface="Roboto Mono"/>
              <a:sym typeface="Roboto Mono"/>
            </a:endParaRPr>
          </a:p>
          <a:p>
            <a:pPr indent="-109219" lvl="0" marL="182880" rtl="0" algn="l">
              <a:spcBef>
                <a:spcPts val="1000"/>
              </a:spcBef>
              <a:spcAft>
                <a:spcPts val="0"/>
              </a:spcAft>
              <a:buClr>
                <a:srgbClr val="333333"/>
              </a:buClr>
              <a:buSzPts val="1000"/>
              <a:buFont typeface="Roboto Mono"/>
              <a:buChar char="-"/>
            </a:pPr>
            <a:r>
              <a:rPr lang="en" sz="1000">
                <a:solidFill>
                  <a:srgbClr val="333333"/>
                </a:solidFill>
                <a:latin typeface="Roboto Mono"/>
                <a:ea typeface="Roboto Mono"/>
                <a:cs typeface="Roboto Mono"/>
                <a:sym typeface="Roboto Mono"/>
              </a:rPr>
              <a:t>The Cost &amp; Usage Reports surface the AWS usage associated with each service category used by an account and its IAM users, allowing you and your team to dive deep into your organization’s usage patterns and cost trends. </a:t>
            </a:r>
            <a:endParaRPr sz="1000">
              <a:solidFill>
                <a:srgbClr val="333333"/>
              </a:solidFill>
              <a:latin typeface="Roboto Mono"/>
              <a:ea typeface="Roboto Mono"/>
              <a:cs typeface="Roboto Mono"/>
              <a:sym typeface="Roboto Mono"/>
            </a:endParaRPr>
          </a:p>
          <a:p>
            <a:pPr indent="-109219" lvl="0" marL="182880" rtl="0" algn="l">
              <a:spcBef>
                <a:spcPts val="1000"/>
              </a:spcBef>
              <a:spcAft>
                <a:spcPts val="0"/>
              </a:spcAft>
              <a:buClr>
                <a:srgbClr val="333333"/>
              </a:buClr>
              <a:buSzPts val="1000"/>
              <a:buFont typeface="Roboto Mono"/>
              <a:buChar char="-"/>
            </a:pPr>
            <a:r>
              <a:rPr lang="en" sz="1000">
                <a:solidFill>
                  <a:srgbClr val="333333"/>
                </a:solidFill>
                <a:latin typeface="Roboto Mono"/>
                <a:ea typeface="Roboto Mono"/>
                <a:cs typeface="Roboto Mono"/>
                <a:sym typeface="Roboto Mono"/>
              </a:rPr>
              <a:t>The reports can be ingested directly into Athena or Redshift, or uploaded to QuickSight for further analysis.</a:t>
            </a:r>
            <a:endParaRPr sz="1000">
              <a:solidFill>
                <a:srgbClr val="333333"/>
              </a:solidFill>
              <a:latin typeface="Roboto Mono"/>
              <a:ea typeface="Roboto Mono"/>
              <a:cs typeface="Roboto Mono"/>
              <a:sym typeface="Roboto Mono"/>
            </a:endParaRPr>
          </a:p>
          <a:p>
            <a:pPr indent="-109219" lvl="0" marL="182880" rtl="0" algn="l">
              <a:spcBef>
                <a:spcPts val="1000"/>
              </a:spcBef>
              <a:spcAft>
                <a:spcPts val="0"/>
              </a:spcAft>
              <a:buClr>
                <a:srgbClr val="333333"/>
              </a:buClr>
              <a:buSzPts val="1000"/>
              <a:buFont typeface="Roboto Mono"/>
              <a:buChar char="-"/>
            </a:pPr>
            <a:r>
              <a:rPr lang="en" sz="1000">
                <a:solidFill>
                  <a:srgbClr val="333333"/>
                </a:solidFill>
                <a:latin typeface="Roboto Mono"/>
                <a:ea typeface="Roboto Mono"/>
                <a:cs typeface="Roboto Mono"/>
                <a:sym typeface="Roboto Mono"/>
              </a:rPr>
              <a:t>The AWS Cost and Usage Report is delivered automatically to an S3 bucket that you specify, and it can be downloaded directly from there (standard S3 storage rates apply).</a:t>
            </a:r>
            <a:endParaRPr sz="1000">
              <a:solidFill>
                <a:srgbClr val="333333"/>
              </a:solidFill>
              <a:latin typeface="Roboto Mono"/>
              <a:ea typeface="Roboto Mono"/>
              <a:cs typeface="Roboto Mono"/>
              <a:sym typeface="Roboto Mono"/>
            </a:endParaRPr>
          </a:p>
          <a:p>
            <a:pPr indent="0" lvl="0" marL="0" rtl="0" algn="l">
              <a:spcBef>
                <a:spcPts val="1000"/>
              </a:spcBef>
              <a:spcAft>
                <a:spcPts val="0"/>
              </a:spcAft>
              <a:buNone/>
            </a:pPr>
            <a:r>
              <a:rPr b="1" lang="en" sz="1000">
                <a:solidFill>
                  <a:srgbClr val="333333"/>
                </a:solidFill>
                <a:latin typeface="Roboto Mono"/>
                <a:ea typeface="Roboto Mono"/>
                <a:cs typeface="Roboto Mono"/>
                <a:sym typeface="Roboto Mono"/>
              </a:rPr>
              <a:t>Advantages of C&amp;U report over legacy Detailed Billing report ?</a:t>
            </a:r>
            <a:endParaRPr b="1" sz="1000">
              <a:solidFill>
                <a:srgbClr val="333333"/>
              </a:solidFill>
              <a:latin typeface="Roboto Mono"/>
              <a:ea typeface="Roboto Mono"/>
              <a:cs typeface="Roboto Mono"/>
              <a:sym typeface="Roboto Mono"/>
            </a:endParaRPr>
          </a:p>
          <a:p>
            <a:pPr indent="-311150" lvl="0" marL="457200" rtl="0" algn="l">
              <a:lnSpc>
                <a:spcPct val="100000"/>
              </a:lnSpc>
              <a:spcBef>
                <a:spcPts val="1000"/>
              </a:spcBef>
              <a:spcAft>
                <a:spcPts val="0"/>
              </a:spcAft>
              <a:buClr>
                <a:srgbClr val="0000FF"/>
              </a:buClr>
              <a:buSzPts val="1300"/>
              <a:buFont typeface="Cambria"/>
              <a:buChar char="-"/>
            </a:pPr>
            <a:r>
              <a:rPr lang="en" sz="1300">
                <a:solidFill>
                  <a:srgbClr val="0000FF"/>
                </a:solidFill>
                <a:latin typeface="Cambria"/>
                <a:ea typeface="Cambria"/>
                <a:cs typeface="Cambria"/>
                <a:sym typeface="Cambria"/>
              </a:rPr>
              <a:t>Benefit #1: Comprehensive Reservation Related Information</a:t>
            </a:r>
            <a:endParaRPr sz="1300">
              <a:solidFill>
                <a:srgbClr val="0000FF"/>
              </a:solidFill>
              <a:latin typeface="Cambria"/>
              <a:ea typeface="Cambria"/>
              <a:cs typeface="Cambria"/>
              <a:sym typeface="Cambria"/>
            </a:endParaRPr>
          </a:p>
          <a:p>
            <a:pPr indent="-311150" lvl="0" marL="457200" rtl="0" algn="l">
              <a:lnSpc>
                <a:spcPct val="100000"/>
              </a:lnSpc>
              <a:spcBef>
                <a:spcPts val="0"/>
              </a:spcBef>
              <a:spcAft>
                <a:spcPts val="0"/>
              </a:spcAft>
              <a:buClr>
                <a:srgbClr val="0000FF"/>
              </a:buClr>
              <a:buSzPts val="1300"/>
              <a:buFont typeface="Cambria"/>
              <a:buChar char="-"/>
            </a:pPr>
            <a:r>
              <a:rPr lang="en" sz="1300">
                <a:solidFill>
                  <a:srgbClr val="0000FF"/>
                </a:solidFill>
                <a:latin typeface="Cambria"/>
                <a:ea typeface="Cambria"/>
                <a:cs typeface="Cambria"/>
                <a:sym typeface="Cambria"/>
              </a:rPr>
              <a:t>Benefit #2: Availability of On-Demand Pricing Information</a:t>
            </a:r>
            <a:endParaRPr sz="1300">
              <a:solidFill>
                <a:srgbClr val="0000FF"/>
              </a:solidFill>
              <a:latin typeface="Cambria"/>
              <a:ea typeface="Cambria"/>
              <a:cs typeface="Cambria"/>
              <a:sym typeface="Cambria"/>
            </a:endParaRPr>
          </a:p>
          <a:p>
            <a:pPr indent="-311150" lvl="0" marL="457200" rtl="0" algn="l">
              <a:lnSpc>
                <a:spcPct val="100000"/>
              </a:lnSpc>
              <a:spcBef>
                <a:spcPts val="0"/>
              </a:spcBef>
              <a:spcAft>
                <a:spcPts val="0"/>
              </a:spcAft>
              <a:buClr>
                <a:srgbClr val="0000FF"/>
              </a:buClr>
              <a:buSzPts val="1300"/>
              <a:buFont typeface="Cambria"/>
              <a:buChar char="-"/>
            </a:pPr>
            <a:r>
              <a:rPr lang="en" sz="1300">
                <a:solidFill>
                  <a:srgbClr val="0000FF"/>
                </a:solidFill>
                <a:latin typeface="Cambria"/>
                <a:ea typeface="Cambria"/>
                <a:cs typeface="Cambria"/>
                <a:sym typeface="Cambria"/>
              </a:rPr>
              <a:t>Benefit #3: Granular Breakdown of Discounts</a:t>
            </a:r>
            <a:endParaRPr sz="1300">
              <a:solidFill>
                <a:srgbClr val="0000FF"/>
              </a:solidFill>
              <a:latin typeface="Cambria"/>
              <a:ea typeface="Cambria"/>
              <a:cs typeface="Cambria"/>
              <a:sym typeface="Cambria"/>
            </a:endParaRPr>
          </a:p>
          <a:p>
            <a:pPr indent="-311150" lvl="0" marL="457200" rtl="0" algn="l">
              <a:lnSpc>
                <a:spcPct val="100000"/>
              </a:lnSpc>
              <a:spcBef>
                <a:spcPts val="0"/>
              </a:spcBef>
              <a:spcAft>
                <a:spcPts val="0"/>
              </a:spcAft>
              <a:buClr>
                <a:srgbClr val="0000FF"/>
              </a:buClr>
              <a:buSzPts val="1300"/>
              <a:buFont typeface="Cambria"/>
              <a:buChar char="-"/>
            </a:pPr>
            <a:r>
              <a:rPr lang="en" sz="1300">
                <a:solidFill>
                  <a:srgbClr val="0000FF"/>
                </a:solidFill>
                <a:latin typeface="Cambria"/>
                <a:ea typeface="Cambria"/>
                <a:cs typeface="Cambria"/>
                <a:sym typeface="Cambria"/>
              </a:rPr>
              <a:t>Benefit #4: Automated Data Ingestion at Scale</a:t>
            </a:r>
            <a:endParaRPr sz="1300">
              <a:solidFill>
                <a:srgbClr val="0000FF"/>
              </a:solidFill>
              <a:latin typeface="Cambria"/>
              <a:ea typeface="Cambria"/>
              <a:cs typeface="Cambria"/>
              <a:sym typeface="Cambria"/>
            </a:endParaRPr>
          </a:p>
          <a:p>
            <a:pPr indent="-311150" lvl="0" marL="457200" rtl="0" algn="l">
              <a:lnSpc>
                <a:spcPct val="100000"/>
              </a:lnSpc>
              <a:spcBef>
                <a:spcPts val="0"/>
              </a:spcBef>
              <a:spcAft>
                <a:spcPts val="0"/>
              </a:spcAft>
              <a:buClr>
                <a:srgbClr val="0000FF"/>
              </a:buClr>
              <a:buSzPts val="1300"/>
              <a:buFont typeface="Cambria"/>
              <a:buChar char="-"/>
            </a:pPr>
            <a:r>
              <a:rPr lang="en" sz="1300">
                <a:solidFill>
                  <a:srgbClr val="0000FF"/>
                </a:solidFill>
                <a:latin typeface="Cambria"/>
                <a:ea typeface="Cambria"/>
                <a:cs typeface="Cambria"/>
                <a:sym typeface="Cambria"/>
              </a:rPr>
              <a:t>Benefit #5: Cross-Product Integration</a:t>
            </a:r>
            <a:endParaRPr sz="1300">
              <a:solidFill>
                <a:srgbClr val="0000FF"/>
              </a:solidFill>
              <a:latin typeface="Cambria"/>
              <a:ea typeface="Cambria"/>
              <a:cs typeface="Cambria"/>
              <a:sym typeface="Cambria"/>
            </a:endParaRPr>
          </a:p>
          <a:p>
            <a:pPr indent="0" lvl="0" marL="0" rtl="0" algn="l">
              <a:lnSpc>
                <a:spcPct val="115000"/>
              </a:lnSpc>
              <a:spcBef>
                <a:spcPts val="1400"/>
              </a:spcBef>
              <a:spcAft>
                <a:spcPts val="0"/>
              </a:spcAft>
              <a:buNone/>
            </a:pPr>
            <a:r>
              <a:rPr lang="en" sz="1050">
                <a:solidFill>
                  <a:srgbClr val="9900FF"/>
                </a:solidFill>
                <a:latin typeface="Roboto Mono"/>
                <a:ea typeface="Roboto Mono"/>
                <a:cs typeface="Roboto Mono"/>
                <a:sym typeface="Roboto Mono"/>
              </a:rPr>
              <a:t>The Cost &amp; Usage Report is best suited for organizations with complex cost management requirements, especially those who wish to establish dedicated query- or analytical-based systems in-house for cost reporting and analysis purposes. The Cost &amp; Usage Report is also the best source of RI-related information, especially for customers who wish to view their costs in an amortized fashion.</a:t>
            </a:r>
            <a:endParaRPr sz="1300">
              <a:solidFill>
                <a:srgbClr val="9900FF"/>
              </a:solidFill>
              <a:latin typeface="Roboto Mono"/>
              <a:ea typeface="Roboto Mono"/>
              <a:cs typeface="Roboto Mono"/>
              <a:sym typeface="Roboto Mono"/>
            </a:endParaRPr>
          </a:p>
          <a:p>
            <a:pPr indent="0" lvl="0" marL="0" rtl="0" algn="l">
              <a:spcBef>
                <a:spcPts val="400"/>
              </a:spcBef>
              <a:spcAft>
                <a:spcPts val="1000"/>
              </a:spcAft>
              <a:buNone/>
            </a:pPr>
            <a:r>
              <a:t/>
            </a:r>
            <a:endParaRPr sz="1000">
              <a:solidFill>
                <a:srgbClr val="9900FF"/>
              </a:solidFill>
              <a:latin typeface="Roboto Mono"/>
              <a:ea typeface="Roboto Mono"/>
              <a:cs typeface="Roboto Mono"/>
              <a:sym typeface="Roboto Mono"/>
            </a:endParaRPr>
          </a:p>
        </p:txBody>
      </p:sp>
      <p:pic>
        <p:nvPicPr>
          <p:cNvPr id="116" name="Google Shape;116;p20"/>
          <p:cNvPicPr preferRelativeResize="0"/>
          <p:nvPr/>
        </p:nvPicPr>
        <p:blipFill>
          <a:blip r:embed="rId4">
            <a:alphaModFix/>
          </a:blip>
          <a:stretch>
            <a:fillRect/>
          </a:stretch>
        </p:blipFill>
        <p:spPr>
          <a:xfrm>
            <a:off x="5561150" y="2724025"/>
            <a:ext cx="3079949" cy="1747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AWS Budgets</a:t>
            </a:r>
            <a:endParaRPr/>
          </a:p>
        </p:txBody>
      </p:sp>
      <p:sp>
        <p:nvSpPr>
          <p:cNvPr id="122" name="Google Shape;122;p21"/>
          <p:cNvSpPr txBox="1"/>
          <p:nvPr/>
        </p:nvSpPr>
        <p:spPr>
          <a:xfrm>
            <a:off x="76200" y="457200"/>
            <a:ext cx="86379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100">
                <a:solidFill>
                  <a:srgbClr val="E48700"/>
                </a:solidFill>
                <a:highlight>
                  <a:srgbClr val="FFFFFF"/>
                </a:highlight>
                <a:uFill>
                  <a:noFill/>
                </a:uFill>
                <a:latin typeface="Roboto Mono"/>
                <a:ea typeface="Roboto Mono"/>
                <a:cs typeface="Roboto Mono"/>
                <a:sym typeface="Roboto Mono"/>
                <a:hlinkClick r:id="rId3"/>
              </a:rPr>
              <a:t>AWS Budgets</a:t>
            </a:r>
            <a:r>
              <a:rPr lang="en" sz="1100">
                <a:solidFill>
                  <a:srgbClr val="444444"/>
                </a:solidFill>
                <a:highlight>
                  <a:srgbClr val="FFFFFF"/>
                </a:highlight>
                <a:latin typeface="Roboto Mono"/>
                <a:ea typeface="Roboto Mono"/>
                <a:cs typeface="Roboto Mono"/>
                <a:sym typeface="Roboto Mono"/>
              </a:rPr>
              <a:t> lets you set custom cost and usage budgets and receive alerts when you approach or exceed your budgeted amount. You can create budgets from the AWS Budgets Dashboard or AWS Budgets API. Budgets can track cost or usage </a:t>
            </a:r>
            <a:r>
              <a:rPr lang="en" sz="1100">
                <a:solidFill>
                  <a:srgbClr val="0000FF"/>
                </a:solidFill>
                <a:highlight>
                  <a:srgbClr val="FFFFFF"/>
                </a:highlight>
                <a:latin typeface="Roboto Mono"/>
                <a:ea typeface="Roboto Mono"/>
                <a:cs typeface="Roboto Mono"/>
                <a:sym typeface="Roboto Mono"/>
              </a:rPr>
              <a:t>monthly, quarterly, or yearly</a:t>
            </a:r>
            <a:r>
              <a:rPr lang="en" sz="1100">
                <a:solidFill>
                  <a:srgbClr val="444444"/>
                </a:solidFill>
                <a:highlight>
                  <a:srgbClr val="FFFFFF"/>
                </a:highlight>
                <a:latin typeface="Roboto Mono"/>
                <a:ea typeface="Roboto Mono"/>
                <a:cs typeface="Roboto Mono"/>
                <a:sym typeface="Roboto Mono"/>
              </a:rPr>
              <a:t>. You can create a budget by using the same filters available in Cost Explorer. </a:t>
            </a:r>
            <a:r>
              <a:rPr lang="en" sz="1100">
                <a:solidFill>
                  <a:srgbClr val="444444"/>
                </a:solidFill>
                <a:highlight>
                  <a:srgbClr val="FFFFFF"/>
                </a:highlight>
                <a:latin typeface="Roboto Mono"/>
                <a:ea typeface="Roboto Mono"/>
                <a:cs typeface="Roboto Mono"/>
                <a:sym typeface="Roboto Mono"/>
              </a:rPr>
              <a:t>AWS Budgets Reports allow you to create and send </a:t>
            </a:r>
            <a:r>
              <a:rPr lang="en" sz="1100">
                <a:solidFill>
                  <a:srgbClr val="0000FF"/>
                </a:solidFill>
                <a:highlight>
                  <a:srgbClr val="FFFFFF"/>
                </a:highlight>
                <a:latin typeface="Roboto Mono"/>
                <a:ea typeface="Roboto Mono"/>
                <a:cs typeface="Roboto Mono"/>
                <a:sym typeface="Roboto Mono"/>
              </a:rPr>
              <a:t>daily</a:t>
            </a:r>
            <a:r>
              <a:rPr lang="en" sz="1100">
                <a:solidFill>
                  <a:srgbClr val="444444"/>
                </a:solidFill>
                <a:highlight>
                  <a:srgbClr val="FFFFFF"/>
                </a:highlight>
                <a:latin typeface="Roboto Mono"/>
                <a:ea typeface="Roboto Mono"/>
                <a:cs typeface="Roboto Mono"/>
                <a:sym typeface="Roboto Mono"/>
              </a:rPr>
              <a:t>, </a:t>
            </a:r>
            <a:r>
              <a:rPr lang="en" sz="1100">
                <a:solidFill>
                  <a:srgbClr val="0000FF"/>
                </a:solidFill>
                <a:highlight>
                  <a:srgbClr val="FFFFFF"/>
                </a:highlight>
                <a:latin typeface="Roboto Mono"/>
                <a:ea typeface="Roboto Mono"/>
                <a:cs typeface="Roboto Mono"/>
                <a:sym typeface="Roboto Mono"/>
              </a:rPr>
              <a:t>weekly</a:t>
            </a:r>
            <a:r>
              <a:rPr lang="en" sz="1100">
                <a:solidFill>
                  <a:srgbClr val="444444"/>
                </a:solidFill>
                <a:highlight>
                  <a:srgbClr val="FFFFFF"/>
                </a:highlight>
                <a:latin typeface="Roboto Mono"/>
                <a:ea typeface="Roboto Mono"/>
                <a:cs typeface="Roboto Mono"/>
                <a:sym typeface="Roboto Mono"/>
              </a:rPr>
              <a:t>, or </a:t>
            </a:r>
            <a:r>
              <a:rPr lang="en" sz="1100">
                <a:solidFill>
                  <a:srgbClr val="0000FF"/>
                </a:solidFill>
                <a:highlight>
                  <a:srgbClr val="FFFFFF"/>
                </a:highlight>
                <a:latin typeface="Roboto Mono"/>
                <a:ea typeface="Roboto Mono"/>
                <a:cs typeface="Roboto Mono"/>
                <a:sym typeface="Roboto Mono"/>
              </a:rPr>
              <a:t>monthly </a:t>
            </a:r>
            <a:r>
              <a:rPr lang="en" sz="1100">
                <a:solidFill>
                  <a:srgbClr val="444444"/>
                </a:solidFill>
                <a:highlight>
                  <a:srgbClr val="FFFFFF"/>
                </a:highlight>
                <a:latin typeface="Roboto Mono"/>
                <a:ea typeface="Roboto Mono"/>
                <a:cs typeface="Roboto Mono"/>
                <a:sym typeface="Roboto Mono"/>
              </a:rPr>
              <a:t>reports to monitor the performance of your AWS Budgets.</a:t>
            </a:r>
            <a:endParaRPr sz="11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200"/>
              </a:spcBef>
              <a:spcAft>
                <a:spcPts val="1200"/>
              </a:spcAft>
              <a:buNone/>
            </a:pPr>
            <a:r>
              <a:rPr lang="en" sz="1100">
                <a:solidFill>
                  <a:srgbClr val="444444"/>
                </a:solidFill>
                <a:highlight>
                  <a:srgbClr val="FFFFFF"/>
                </a:highlight>
                <a:latin typeface="Roboto Mono"/>
                <a:ea typeface="Roboto Mono"/>
                <a:cs typeface="Roboto Mono"/>
                <a:sym typeface="Roboto Mono"/>
              </a:rPr>
              <a:t>You can monitor budgets via the Budgets Dashboard in the AWS Management Console. For both cost and usage budgets, alerts can be set against actual or forecasted budgeted values.</a:t>
            </a:r>
            <a:endParaRPr sz="1100">
              <a:solidFill>
                <a:srgbClr val="444444"/>
              </a:solidFill>
              <a:highlight>
                <a:srgbClr val="FFFFFF"/>
              </a:highlight>
              <a:latin typeface="Roboto Mono"/>
              <a:ea typeface="Roboto Mono"/>
              <a:cs typeface="Roboto Mono"/>
              <a:sym typeface="Roboto Mono"/>
            </a:endParaRPr>
          </a:p>
        </p:txBody>
      </p:sp>
      <p:sp>
        <p:nvSpPr>
          <p:cNvPr id="123" name="Google Shape;123;p21"/>
          <p:cNvSpPr txBox="1"/>
          <p:nvPr/>
        </p:nvSpPr>
        <p:spPr>
          <a:xfrm>
            <a:off x="76200" y="1981200"/>
            <a:ext cx="8110200" cy="300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AWS Budgets enable you to plan your service usage, service costs, and instance reservations. Budgets provide you with a way to see the following information:</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Font typeface="Roboto Mono"/>
              <a:buChar char="●"/>
            </a:pPr>
            <a:r>
              <a:rPr lang="en" sz="1000">
                <a:solidFill>
                  <a:srgbClr val="444444"/>
                </a:solidFill>
                <a:highlight>
                  <a:srgbClr val="FFFFFF"/>
                </a:highlight>
                <a:latin typeface="Roboto Mono"/>
                <a:ea typeface="Roboto Mono"/>
                <a:cs typeface="Roboto Mono"/>
                <a:sym typeface="Roboto Mono"/>
              </a:rPr>
              <a:t>How close your plan is to your budgeted amount or to the free tier limits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444444"/>
                </a:solidFill>
                <a:highlight>
                  <a:srgbClr val="FFFFFF"/>
                </a:highlight>
                <a:latin typeface="Roboto Mono"/>
                <a:ea typeface="Roboto Mono"/>
                <a:cs typeface="Roboto Mono"/>
                <a:sym typeface="Roboto Mono"/>
              </a:rPr>
              <a:t>Your usage to date, including how much you have used of your Reserved Instances (RIs)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444444"/>
                </a:solidFill>
                <a:highlight>
                  <a:srgbClr val="FFFFFF"/>
                </a:highlight>
                <a:latin typeface="Roboto Mono"/>
                <a:ea typeface="Roboto Mono"/>
                <a:cs typeface="Roboto Mono"/>
                <a:sym typeface="Roboto Mono"/>
              </a:rPr>
              <a:t>Your current estimated charges from AWS and how much your predicted usage will incur in charges by the end of the month</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Font typeface="Roboto Mono"/>
              <a:buChar char="●"/>
            </a:pPr>
            <a:r>
              <a:rPr lang="en" sz="1000">
                <a:solidFill>
                  <a:srgbClr val="444444"/>
                </a:solidFill>
                <a:highlight>
                  <a:srgbClr val="FFFFFF"/>
                </a:highlight>
                <a:latin typeface="Roboto Mono"/>
                <a:ea typeface="Roboto Mono"/>
                <a:cs typeface="Roboto Mono"/>
                <a:sym typeface="Roboto Mono"/>
              </a:rPr>
              <a:t>How much of your budget has been used</a:t>
            </a:r>
            <a:endParaRPr sz="1000">
              <a:solidFill>
                <a:srgbClr val="444444"/>
              </a:solidFill>
              <a:highlight>
                <a:srgbClr val="FFFFFF"/>
              </a:highlight>
              <a:latin typeface="Roboto Mono"/>
              <a:ea typeface="Roboto Mono"/>
              <a:cs typeface="Roboto Mono"/>
              <a:sym typeface="Roboto Mono"/>
            </a:endParaRPr>
          </a:p>
          <a:p>
            <a:pPr indent="0" lvl="0" marL="0" rtl="0" algn="l">
              <a:lnSpc>
                <a:spcPct val="100000"/>
              </a:lnSpc>
              <a:spcBef>
                <a:spcPts val="1200"/>
              </a:spcBef>
              <a:spcAft>
                <a:spcPts val="0"/>
              </a:spcAft>
              <a:buNone/>
            </a:pPr>
            <a:r>
              <a:rPr lang="en" sz="1000">
                <a:solidFill>
                  <a:srgbClr val="444444"/>
                </a:solidFill>
                <a:highlight>
                  <a:srgbClr val="FFFFFF"/>
                </a:highlight>
                <a:latin typeface="Roboto Mono"/>
                <a:ea typeface="Roboto Mono"/>
                <a:cs typeface="Roboto Mono"/>
                <a:sym typeface="Roboto Mono"/>
              </a:rPr>
              <a:t>AWS Budgets information is updated up to three times a day. Budgets track your unblended costs, subscriptions, refunds, and RIs. You can create the following types of budgets: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120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Cost budgets</a:t>
            </a:r>
            <a:r>
              <a:rPr lang="en" sz="1000">
                <a:solidFill>
                  <a:srgbClr val="444444"/>
                </a:solidFill>
                <a:highlight>
                  <a:srgbClr val="FFFFFF"/>
                </a:highlight>
                <a:latin typeface="Roboto Mono"/>
                <a:ea typeface="Roboto Mono"/>
                <a:cs typeface="Roboto Mono"/>
                <a:sym typeface="Roboto Mono"/>
              </a:rPr>
              <a:t> – Plan how much you want to spend on a service.</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Usage budgets</a:t>
            </a:r>
            <a:r>
              <a:rPr lang="en" sz="1000">
                <a:solidFill>
                  <a:srgbClr val="444444"/>
                </a:solidFill>
                <a:highlight>
                  <a:srgbClr val="FFFFFF"/>
                </a:highlight>
                <a:latin typeface="Roboto Mono"/>
                <a:ea typeface="Roboto Mono"/>
                <a:cs typeface="Roboto Mono"/>
                <a:sym typeface="Roboto Mono"/>
              </a:rPr>
              <a:t> – Plan how much you want to use one or more services.</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RI utilization budgets</a:t>
            </a:r>
            <a:r>
              <a:rPr lang="en" sz="1000">
                <a:solidFill>
                  <a:srgbClr val="444444"/>
                </a:solidFill>
                <a:highlight>
                  <a:srgbClr val="FFFFFF"/>
                </a:highlight>
                <a:latin typeface="Roboto Mono"/>
                <a:ea typeface="Roboto Mono"/>
                <a:cs typeface="Roboto Mono"/>
                <a:sym typeface="Roboto Mono"/>
              </a:rPr>
              <a:t> – Define a utilization threshold and receive alerts when your RI usage falls below that threshold. This lets you see if your RIs are unused or under-utilized.</a:t>
            </a:r>
            <a:endParaRPr sz="1000">
              <a:solidFill>
                <a:srgbClr val="444444"/>
              </a:solidFill>
              <a:highlight>
                <a:srgbClr val="FFFFFF"/>
              </a:highlight>
              <a:latin typeface="Roboto Mono"/>
              <a:ea typeface="Roboto Mono"/>
              <a:cs typeface="Roboto Mono"/>
              <a:sym typeface="Roboto Mono"/>
            </a:endParaRPr>
          </a:p>
          <a:p>
            <a:pPr indent="-292100" lvl="0" marL="457200" rtl="0" algn="l">
              <a:lnSpc>
                <a:spcPct val="100000"/>
              </a:lnSpc>
              <a:spcBef>
                <a:spcPts val="0"/>
              </a:spcBef>
              <a:spcAft>
                <a:spcPts val="0"/>
              </a:spcAft>
              <a:buClr>
                <a:srgbClr val="444444"/>
              </a:buClr>
              <a:buSzPts val="1000"/>
              <a:buChar char="●"/>
            </a:pPr>
            <a:r>
              <a:rPr b="1" lang="en" sz="1000">
                <a:solidFill>
                  <a:srgbClr val="444444"/>
                </a:solidFill>
                <a:highlight>
                  <a:srgbClr val="FFFFFF"/>
                </a:highlight>
                <a:latin typeface="Roboto Mono"/>
                <a:ea typeface="Roboto Mono"/>
                <a:cs typeface="Roboto Mono"/>
                <a:sym typeface="Roboto Mono"/>
              </a:rPr>
              <a:t>RI coverage budgets</a:t>
            </a:r>
            <a:r>
              <a:rPr lang="en" sz="1000">
                <a:solidFill>
                  <a:srgbClr val="444444"/>
                </a:solidFill>
                <a:highlight>
                  <a:srgbClr val="FFFFFF"/>
                </a:highlight>
                <a:latin typeface="Roboto Mono"/>
                <a:ea typeface="Roboto Mono"/>
                <a:cs typeface="Roboto Mono"/>
                <a:sym typeface="Roboto Mono"/>
              </a:rPr>
              <a:t> – Define a coverage threshold and receive alerts when the number of your instance hours that are covered by RIs fall below that threshold. This lets you see how much of your instance usage is covered by a reservation.</a:t>
            </a:r>
            <a:endParaRPr sz="1000">
              <a:solidFill>
                <a:srgbClr val="444444"/>
              </a:solidFill>
              <a:highlight>
                <a:srgbClr val="FFFFFF"/>
              </a:highlight>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